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0_68C49C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3" r:id="rId5"/>
    <p:sldId id="258" r:id="rId6"/>
    <p:sldId id="260" r:id="rId7"/>
    <p:sldId id="266" r:id="rId8"/>
    <p:sldId id="269" r:id="rId9"/>
    <p:sldId id="270" r:id="rId10"/>
    <p:sldId id="274" r:id="rId11"/>
    <p:sldId id="273" r:id="rId12"/>
    <p:sldId id="272" r:id="rId13"/>
    <p:sldId id="271" r:id="rId14"/>
    <p:sldId id="276" r:id="rId15"/>
    <p:sldId id="277" r:id="rId16"/>
    <p:sldId id="278" r:id="rId17"/>
    <p:sldId id="279" r:id="rId18"/>
    <p:sldId id="280" r:id="rId19"/>
    <p:sldId id="275" r:id="rId20"/>
    <p:sldId id="281" r:id="rId21"/>
    <p:sldId id="283" r:id="rId22"/>
    <p:sldId id="284" r:id="rId23"/>
    <p:sldId id="282" r:id="rId24"/>
    <p:sldId id="262" r:id="rId25"/>
    <p:sldId id="267" r:id="rId26"/>
    <p:sldId id="265" r:id="rId27"/>
    <p:sldId id="26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6AA17C-A354-E999-FBBA-B307E9C630F8}" name="Wolfe, Amy" initials="WA" userId="S::amy.wolfe@ohio.edu::3b61f0ad-2412-473f-8a3e-64f6504b25c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00299-5E1D-4FD3-9E09-D1D2E17E31D6}" v="10" dt="2023-10-10T21:57:31.551"/>
    <p1510:client id="{E3B85370-E49B-348B-B12C-BF0264DA4D9C}" v="723" dt="2023-10-10T15:47:15.738"/>
    <p1510:client id="{E7150D4C-FBEB-BDDD-3D72-AC1EF2C3469B}" v="4" dt="2023-10-10T16:13:50.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omments/modernComment_100_68C49C6.xml><?xml version="1.0" encoding="utf-8"?>
<p188:cmLst xmlns:a="http://schemas.openxmlformats.org/drawingml/2006/main" xmlns:r="http://schemas.openxmlformats.org/officeDocument/2006/relationships" xmlns:p188="http://schemas.microsoft.com/office/powerpoint/2018/8/main">
  <p188:cm id="{9B1944A4-935C-4DE1-BCFA-CBF04EFCDDB9}" authorId="{916AA17C-A354-E999-FBBA-B307E9C630F8}" created="2023-09-24T12:16:24.756">
    <pc:sldMkLst xmlns:pc="http://schemas.microsoft.com/office/powerpoint/2013/main/command">
      <pc:docMk/>
      <pc:sldMk cId="109857222" sldId="256"/>
    </pc:sldMkLst>
    <p188:txBody>
      <a:bodyPr/>
      <a:lstStyle/>
      <a:p>
        <a:r>
          <a:rPr lang="en-US"/>
          <a:t>50 minutes</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10/11/2023</a:t>
            </a:fld>
            <a:endParaRPr lang="en-US"/>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3320445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64651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97952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71323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13253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218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594787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64297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50340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p>
        </p:txBody>
      </p:sp>
    </p:spTree>
    <p:extLst>
      <p:ext uri="{BB962C8B-B14F-4D97-AF65-F5344CB8AC3E}">
        <p14:creationId xmlns:p14="http://schemas.microsoft.com/office/powerpoint/2010/main" val="3402582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10/11/2023</a:t>
            </a:fld>
            <a:endParaRPr lang="en-US"/>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p>
        </p:txBody>
      </p:sp>
    </p:spTree>
    <p:extLst>
      <p:ext uri="{BB962C8B-B14F-4D97-AF65-F5344CB8AC3E}">
        <p14:creationId xmlns:p14="http://schemas.microsoft.com/office/powerpoint/2010/main" val="376002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10/11/2023</a:t>
            </a:fld>
            <a:endParaRPr lang="en-US"/>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49147430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microsoft.com/office/2018/10/relationships/comments" Target="../comments/modernComment_100_68C49C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iroli@ohio.edu" TargetMode="External"/><Relationship Id="rId2" Type="http://schemas.openxmlformats.org/officeDocument/2006/relationships/hyperlink" Target="mailto:amy.wolfe@ohio.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Meerkat">
            <a:extLst>
              <a:ext uri="{FF2B5EF4-FFF2-40B4-BE49-F238E27FC236}">
                <a16:creationId xmlns:a16="http://schemas.microsoft.com/office/drawing/2014/main" id="{E8DE84E4-AADA-B6E5-1D97-3A42F77814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250" b="6250"/>
          <a:stretch/>
        </p:blipFill>
        <p:spPr>
          <a:xfrm>
            <a:off x="1" y="10"/>
            <a:ext cx="12191999" cy="6857990"/>
          </a:xfrm>
          <a:prstGeom prst="rect">
            <a:avLst/>
          </a:prstGeom>
        </p:spPr>
      </p:pic>
      <p:sp>
        <p:nvSpPr>
          <p:cNvPr id="32" name="Rectangle 31">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58952" y="1143000"/>
            <a:ext cx="4572000" cy="2984701"/>
          </a:xfrm>
        </p:spPr>
        <p:txBody>
          <a:bodyPr anchor="b">
            <a:normAutofit/>
          </a:bodyPr>
          <a:lstStyle/>
          <a:p>
            <a:r>
              <a:rPr lang="en-US" sz="3300">
                <a:solidFill>
                  <a:srgbClr val="FFFFFF"/>
                </a:solidFill>
                <a:ea typeface="+mj-lt"/>
                <a:cs typeface="+mj-lt"/>
              </a:rPr>
              <a:t>We’re Going to the Zoo, Zoo, Zoo: Supporting Teacher Candidates and Prek-12 Partners Through the Experiential Learning Zoo Project</a:t>
            </a:r>
          </a:p>
        </p:txBody>
      </p:sp>
      <p:sp>
        <p:nvSpPr>
          <p:cNvPr id="3" name="Subtitle 2"/>
          <p:cNvSpPr>
            <a:spLocks noGrp="1"/>
          </p:cNvSpPr>
          <p:nvPr>
            <p:ph type="subTitle" idx="1"/>
          </p:nvPr>
        </p:nvSpPr>
        <p:spPr>
          <a:xfrm>
            <a:off x="758952" y="4452109"/>
            <a:ext cx="4571999" cy="1318071"/>
          </a:xfrm>
        </p:spPr>
        <p:txBody>
          <a:bodyPr vert="horz" lIns="91440" tIns="45720" rIns="91440" bIns="45720" rtlCol="0">
            <a:normAutofit/>
          </a:bodyPr>
          <a:lstStyle/>
          <a:p>
            <a:r>
              <a:rPr lang="en-US">
                <a:solidFill>
                  <a:srgbClr val="FFFFFF"/>
                </a:solidFill>
                <a:latin typeface="Times New Roman"/>
                <a:cs typeface="Times New Roman"/>
              </a:rPr>
              <a:t>Amy Wolfe, Debra Dunning, Teri Peasley, Kim Ciroli</a:t>
            </a:r>
            <a:endParaRPr lang="en-US">
              <a:solidFill>
                <a:srgbClr val="FFFFFF"/>
              </a:solidFill>
            </a:endParaRPr>
          </a:p>
        </p:txBody>
      </p:sp>
      <p:cxnSp>
        <p:nvCxnSpPr>
          <p:cNvPr id="13" name="Straight Connector 12">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09857222"/>
      </p:ext>
    </p:extLst>
  </p:cSld>
  <p:clrMapOvr>
    <a:masterClrMapping/>
  </p:clrMapOvr>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Rate your agreement with the following statements:&#10;&#10;&#10;I believe that differences in experiences outside of school put some students at an advantage over other students.&#10;. Number of responses: 46 responses.">
            <a:extLst>
              <a:ext uri="{FF2B5EF4-FFF2-40B4-BE49-F238E27FC236}">
                <a16:creationId xmlns:a16="http://schemas.microsoft.com/office/drawing/2014/main" id="{2EE36D6E-D510-763A-BF86-D13EE569004F}"/>
              </a:ext>
            </a:extLst>
          </p:cNvPr>
          <p:cNvPicPr>
            <a:picLocks noGrp="1" noChangeAspect="1"/>
          </p:cNvPicPr>
          <p:nvPr>
            <p:ph sz="half" idx="2"/>
          </p:nvPr>
        </p:nvPicPr>
        <p:blipFill>
          <a:blip r:embed="rId2"/>
          <a:stretch>
            <a:fillRect/>
          </a:stretch>
        </p:blipFill>
        <p:spPr>
          <a:xfrm>
            <a:off x="1279444" y="1715534"/>
            <a:ext cx="9633438" cy="4880067"/>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884783" cy="1012916"/>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372833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Rate your agreement with the following statements:&#10;&#10;&#10;I believe that science is as important as math and language arts in the education of children.&#10;. Number of responses: 46 responses.">
            <a:extLst>
              <a:ext uri="{FF2B5EF4-FFF2-40B4-BE49-F238E27FC236}">
                <a16:creationId xmlns:a16="http://schemas.microsoft.com/office/drawing/2014/main" id="{28D66975-07BD-17C2-222D-6ADDBB70B0FB}"/>
              </a:ext>
            </a:extLst>
          </p:cNvPr>
          <p:cNvPicPr>
            <a:picLocks noGrp="1" noChangeAspect="1"/>
          </p:cNvPicPr>
          <p:nvPr>
            <p:ph sz="half" idx="2"/>
          </p:nvPr>
        </p:nvPicPr>
        <p:blipFill>
          <a:blip r:embed="rId2"/>
          <a:stretch>
            <a:fillRect/>
          </a:stretch>
        </p:blipFill>
        <p:spPr>
          <a:xfrm>
            <a:off x="1708068" y="1831194"/>
            <a:ext cx="9184401" cy="4662352"/>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8789283" cy="4754880"/>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85022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Rate your agreement with the following statements:&#10;&#10;&#10;I believe that social studies is as important as math and language arts in the education of children.&#10;. Number of responses: 46 responses.">
            <a:extLst>
              <a:ext uri="{FF2B5EF4-FFF2-40B4-BE49-F238E27FC236}">
                <a16:creationId xmlns:a16="http://schemas.microsoft.com/office/drawing/2014/main" id="{02ED739E-01C1-1990-6AEB-53383A9BC855}"/>
              </a:ext>
            </a:extLst>
          </p:cNvPr>
          <p:cNvPicPr>
            <a:picLocks noGrp="1" noChangeAspect="1"/>
          </p:cNvPicPr>
          <p:nvPr>
            <p:ph sz="half" idx="2"/>
          </p:nvPr>
        </p:nvPicPr>
        <p:blipFill>
          <a:blip r:embed="rId2"/>
          <a:stretch>
            <a:fillRect/>
          </a:stretch>
        </p:blipFill>
        <p:spPr>
          <a:xfrm>
            <a:off x="1027711" y="1667909"/>
            <a:ext cx="9946402" cy="5056958"/>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8435497" cy="1230630"/>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161590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In my clinical experiences social studies is emphasized as much or more than math and language arts.&#10;. Number of responses: 46 responses.">
            <a:extLst>
              <a:ext uri="{FF2B5EF4-FFF2-40B4-BE49-F238E27FC236}">
                <a16:creationId xmlns:a16="http://schemas.microsoft.com/office/drawing/2014/main" id="{167DFCED-8D9F-4A78-37FB-8E272E3FC181}"/>
              </a:ext>
            </a:extLst>
          </p:cNvPr>
          <p:cNvPicPr>
            <a:picLocks noGrp="1" noChangeAspect="1"/>
          </p:cNvPicPr>
          <p:nvPr>
            <p:ph sz="half" idx="2"/>
          </p:nvPr>
        </p:nvPicPr>
        <p:blipFill>
          <a:blip r:embed="rId2"/>
          <a:stretch>
            <a:fillRect/>
          </a:stretch>
        </p:blipFill>
        <p:spPr>
          <a:xfrm>
            <a:off x="1163783" y="1715533"/>
            <a:ext cx="9687865" cy="4920887"/>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286068" cy="4754880"/>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3822408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In my clinical experiences social studies is emphasized as much or more than math and language arts.&#10;. Number of responses: 46 responses.">
            <a:extLst>
              <a:ext uri="{FF2B5EF4-FFF2-40B4-BE49-F238E27FC236}">
                <a16:creationId xmlns:a16="http://schemas.microsoft.com/office/drawing/2014/main" id="{167DFCED-8D9F-4A78-37FB-8E272E3FC181}"/>
              </a:ext>
            </a:extLst>
          </p:cNvPr>
          <p:cNvPicPr>
            <a:picLocks noGrp="1" noChangeAspect="1"/>
          </p:cNvPicPr>
          <p:nvPr>
            <p:ph sz="half" idx="2"/>
          </p:nvPr>
        </p:nvPicPr>
        <p:blipFill>
          <a:blip r:embed="rId2"/>
          <a:stretch>
            <a:fillRect/>
          </a:stretch>
        </p:blipFill>
        <p:spPr>
          <a:xfrm>
            <a:off x="1163783" y="1715533"/>
            <a:ext cx="9687865" cy="4920887"/>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286068" cy="4754880"/>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373068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286068" cy="4754880"/>
          </a:xfrm>
        </p:spPr>
        <p:txBody>
          <a:bodyPr/>
          <a:lstStyle/>
          <a:p>
            <a:r>
              <a:rPr lang="en-US">
                <a:ea typeface="+mj-lt"/>
                <a:cs typeface="+mj-lt"/>
              </a:rPr>
              <a:t>Pre-trip questionnaire</a:t>
            </a:r>
            <a:endParaRPr lang="en-US" i="0">
              <a:ea typeface="+mj-lt"/>
              <a:cs typeface="+mj-lt"/>
            </a:endParaRPr>
          </a:p>
          <a:p>
            <a:endParaRPr lang="en-US"/>
          </a:p>
        </p:txBody>
      </p:sp>
      <p:pic>
        <p:nvPicPr>
          <p:cNvPr id="2" name="Picture 1" descr="Forms response chart. Question title: In my clinical experiences science is emphasized as much or more than math and language arts.&#10;. Number of responses: 46 responses.">
            <a:extLst>
              <a:ext uri="{FF2B5EF4-FFF2-40B4-BE49-F238E27FC236}">
                <a16:creationId xmlns:a16="http://schemas.microsoft.com/office/drawing/2014/main" id="{E14F446A-19F0-3150-2099-9FB1815544B2}"/>
              </a:ext>
            </a:extLst>
          </p:cNvPr>
          <p:cNvPicPr>
            <a:picLocks noChangeAspect="1"/>
          </p:cNvPicPr>
          <p:nvPr/>
        </p:nvPicPr>
        <p:blipFill>
          <a:blip r:embed="rId2"/>
          <a:stretch>
            <a:fillRect/>
          </a:stretch>
        </p:blipFill>
        <p:spPr>
          <a:xfrm>
            <a:off x="832757" y="1640732"/>
            <a:ext cx="10050235" cy="4760357"/>
          </a:xfrm>
          <a:prstGeom prst="rect">
            <a:avLst/>
          </a:prstGeom>
        </p:spPr>
      </p:pic>
    </p:spTree>
    <p:extLst>
      <p:ext uri="{BB962C8B-B14F-4D97-AF65-F5344CB8AC3E}">
        <p14:creationId xmlns:p14="http://schemas.microsoft.com/office/powerpoint/2010/main" val="3711319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286068" cy="4754880"/>
          </a:xfrm>
        </p:spPr>
        <p:txBody>
          <a:bodyPr/>
          <a:lstStyle/>
          <a:p>
            <a:r>
              <a:rPr lang="en-US">
                <a:ea typeface="+mj-lt"/>
                <a:cs typeface="+mj-lt"/>
              </a:rPr>
              <a:t>Pre-trip questionnaire</a:t>
            </a:r>
            <a:endParaRPr lang="en-US" i="0">
              <a:ea typeface="+mj-lt"/>
              <a:cs typeface="+mj-lt"/>
            </a:endParaRPr>
          </a:p>
          <a:p>
            <a:endParaRPr lang="en-US"/>
          </a:p>
        </p:txBody>
      </p:sp>
      <p:pic>
        <p:nvPicPr>
          <p:cNvPr id="3" name="Picture 2" descr="Forms response chart. Question title: I am confident in my ability to effectively teach science.&#10;. Number of responses: 46 responses.">
            <a:extLst>
              <a:ext uri="{FF2B5EF4-FFF2-40B4-BE49-F238E27FC236}">
                <a16:creationId xmlns:a16="http://schemas.microsoft.com/office/drawing/2014/main" id="{61536658-1CA1-137C-65B0-D5260D4FF99E}"/>
              </a:ext>
            </a:extLst>
          </p:cNvPr>
          <p:cNvPicPr>
            <a:picLocks noChangeAspect="1"/>
          </p:cNvPicPr>
          <p:nvPr/>
        </p:nvPicPr>
        <p:blipFill>
          <a:blip r:embed="rId2"/>
          <a:stretch>
            <a:fillRect/>
          </a:stretch>
        </p:blipFill>
        <p:spPr>
          <a:xfrm>
            <a:off x="805544" y="1606714"/>
            <a:ext cx="10472056" cy="4978071"/>
          </a:xfrm>
          <a:prstGeom prst="rect">
            <a:avLst/>
          </a:prstGeom>
        </p:spPr>
      </p:pic>
    </p:spTree>
    <p:extLst>
      <p:ext uri="{BB962C8B-B14F-4D97-AF65-F5344CB8AC3E}">
        <p14:creationId xmlns:p14="http://schemas.microsoft.com/office/powerpoint/2010/main" val="394998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286068" cy="4754880"/>
          </a:xfrm>
        </p:spPr>
        <p:txBody>
          <a:bodyPr/>
          <a:lstStyle/>
          <a:p>
            <a:r>
              <a:rPr lang="en-US">
                <a:ea typeface="+mj-lt"/>
                <a:cs typeface="+mj-lt"/>
              </a:rPr>
              <a:t>Pre-trip questionnaire</a:t>
            </a:r>
            <a:endParaRPr lang="en-US" i="0">
              <a:ea typeface="+mj-lt"/>
              <a:cs typeface="+mj-lt"/>
            </a:endParaRPr>
          </a:p>
          <a:p>
            <a:endParaRPr lang="en-US"/>
          </a:p>
        </p:txBody>
      </p:sp>
      <p:pic>
        <p:nvPicPr>
          <p:cNvPr id="2" name="Picture 1" descr="Forms response chart. Question title: I am confident in my ability to effectively teach social studies.&#10;. Number of responses: 46 responses.">
            <a:extLst>
              <a:ext uri="{FF2B5EF4-FFF2-40B4-BE49-F238E27FC236}">
                <a16:creationId xmlns:a16="http://schemas.microsoft.com/office/drawing/2014/main" id="{57F48717-F681-D6C1-B71D-1CE469563DE0}"/>
              </a:ext>
            </a:extLst>
          </p:cNvPr>
          <p:cNvPicPr>
            <a:picLocks noChangeAspect="1"/>
          </p:cNvPicPr>
          <p:nvPr/>
        </p:nvPicPr>
        <p:blipFill>
          <a:blip r:embed="rId2"/>
          <a:stretch>
            <a:fillRect/>
          </a:stretch>
        </p:blipFill>
        <p:spPr>
          <a:xfrm>
            <a:off x="941614" y="1715571"/>
            <a:ext cx="10281557" cy="4889626"/>
          </a:xfrm>
          <a:prstGeom prst="rect">
            <a:avLst/>
          </a:prstGeom>
        </p:spPr>
      </p:pic>
    </p:spTree>
    <p:extLst>
      <p:ext uri="{BB962C8B-B14F-4D97-AF65-F5344CB8AC3E}">
        <p14:creationId xmlns:p14="http://schemas.microsoft.com/office/powerpoint/2010/main" val="111323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4674978" cy="4754880"/>
          </a:xfrm>
        </p:spPr>
        <p:txBody>
          <a:bodyPr/>
          <a:lstStyle/>
          <a:p>
            <a:r>
              <a:rPr lang="en-US">
                <a:ea typeface="+mj-lt"/>
                <a:cs typeface="+mj-lt"/>
              </a:rPr>
              <a:t>Pre-trip questionnaire qualitative</a:t>
            </a:r>
            <a:endParaRPr lang="en-US" i="0">
              <a:ea typeface="+mj-lt"/>
              <a:cs typeface="+mj-lt"/>
            </a:endParaRPr>
          </a:p>
          <a:p>
            <a:endParaRPr lang="en-US"/>
          </a:p>
        </p:txBody>
      </p:sp>
      <p:sp>
        <p:nvSpPr>
          <p:cNvPr id="2" name="Content Placeholder 1">
            <a:extLst>
              <a:ext uri="{FF2B5EF4-FFF2-40B4-BE49-F238E27FC236}">
                <a16:creationId xmlns:a16="http://schemas.microsoft.com/office/drawing/2014/main" id="{0F969523-E061-3CA9-3E80-E29D74CC0DC1}"/>
              </a:ext>
            </a:extLst>
          </p:cNvPr>
          <p:cNvSpPr>
            <a:spLocks noGrp="1"/>
          </p:cNvSpPr>
          <p:nvPr>
            <p:ph idx="1"/>
          </p:nvPr>
        </p:nvSpPr>
        <p:spPr/>
        <p:txBody>
          <a:bodyPr vert="horz" lIns="91440" tIns="45720" rIns="91440" bIns="45720" rtlCol="0" anchor="t">
            <a:normAutofit fontScale="92500" lnSpcReduction="10000"/>
          </a:bodyPr>
          <a:lstStyle/>
          <a:p>
            <a:r>
              <a:rPr lang="en-US"/>
              <a:t>Candidates anticipate funding as the biggest challenge to taking students to the zoo with ensuring student safety as a close second</a:t>
            </a:r>
          </a:p>
          <a:p>
            <a:r>
              <a:rPr lang="en-US"/>
              <a:t>They anticipated that students would benefit from both academic and social learning from a trip to the zoo.</a:t>
            </a:r>
          </a:p>
          <a:p>
            <a:r>
              <a:rPr lang="en-US"/>
              <a:t>"</a:t>
            </a:r>
            <a:r>
              <a:rPr lang="en-US">
                <a:ea typeface="+mn-lt"/>
                <a:cs typeface="+mn-lt"/>
              </a:rPr>
              <a:t>I would love to take my students to the zoo. I believe every child should experience going to the zoo. You can’t teach kids about the zoo without them going there and having the real life experience. I was lucky growing up because I grew up with animals at my house and my cousins and grandparents. Many kids don’t have even those experiences, so taking my students to the zoo is a great way to give them that amazing experience!"</a:t>
            </a:r>
          </a:p>
          <a:p>
            <a:endParaRPr lang="en-US"/>
          </a:p>
        </p:txBody>
      </p:sp>
    </p:spTree>
    <p:extLst>
      <p:ext uri="{BB962C8B-B14F-4D97-AF65-F5344CB8AC3E}">
        <p14:creationId xmlns:p14="http://schemas.microsoft.com/office/powerpoint/2010/main" val="587127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4AA281-4133-BA52-B8B8-6A5EAF28045F}"/>
              </a:ext>
            </a:extLst>
          </p:cNvPr>
          <p:cNvSpPr>
            <a:spLocks noGrp="1"/>
          </p:cNvSpPr>
          <p:nvPr>
            <p:ph type="title"/>
          </p:nvPr>
        </p:nvSpPr>
        <p:spPr>
          <a:xfrm>
            <a:off x="5877532" y="1063255"/>
            <a:ext cx="5312254" cy="1806727"/>
          </a:xfrm>
        </p:spPr>
        <p:txBody>
          <a:bodyPr>
            <a:normAutofit/>
          </a:bodyPr>
          <a:lstStyle/>
          <a:p>
            <a:r>
              <a:rPr lang="en-US"/>
              <a:t>Our visit</a:t>
            </a:r>
          </a:p>
        </p:txBody>
      </p:sp>
      <p:pic>
        <p:nvPicPr>
          <p:cNvPr id="3" name="Picture 2" descr="A white background with text and green text&#10;&#10;Description automatically generated">
            <a:extLst>
              <a:ext uri="{FF2B5EF4-FFF2-40B4-BE49-F238E27FC236}">
                <a16:creationId xmlns:a16="http://schemas.microsoft.com/office/drawing/2014/main" id="{70B3D6F8-C27A-AD07-E713-F92AFFF04848}"/>
              </a:ext>
            </a:extLst>
          </p:cNvPr>
          <p:cNvPicPr>
            <a:picLocks noChangeAspect="1"/>
          </p:cNvPicPr>
          <p:nvPr/>
        </p:nvPicPr>
        <p:blipFill rotWithShape="1">
          <a:blip r:embed="rId2"/>
          <a:srcRect l="3672" r="4154"/>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CB7DD35A-13C2-8926-BC6A-CE84A6DB4290}"/>
              </a:ext>
            </a:extLst>
          </p:cNvPr>
          <p:cNvSpPr>
            <a:spLocks noGrp="1"/>
          </p:cNvSpPr>
          <p:nvPr>
            <p:ph idx="1"/>
          </p:nvPr>
        </p:nvSpPr>
        <p:spPr>
          <a:xfrm>
            <a:off x="5877532" y="3309582"/>
            <a:ext cx="5312254" cy="2485157"/>
          </a:xfrm>
        </p:spPr>
        <p:txBody>
          <a:bodyPr vert="horz" lIns="91440" tIns="45720" rIns="91440" bIns="45720" rtlCol="0">
            <a:normAutofit/>
          </a:bodyPr>
          <a:lstStyle/>
          <a:p>
            <a:r>
              <a:rPr lang="en-US"/>
              <a:t>October 6th</a:t>
            </a:r>
          </a:p>
          <a:p>
            <a:r>
              <a:rPr lang="en-US"/>
              <a:t>T-shirts</a:t>
            </a:r>
          </a:p>
          <a:p>
            <a:r>
              <a:rPr lang="en-US"/>
              <a:t>Transportation/ parking/ admission</a:t>
            </a:r>
          </a:p>
          <a:p>
            <a:r>
              <a:rPr lang="en-US"/>
              <a:t>Lunch</a:t>
            </a:r>
          </a:p>
          <a:p>
            <a:r>
              <a:rPr lang="en-US"/>
              <a:t>Their mission</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52721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F01850F1-0ABA-5EAD-B197-EA151B66950F}"/>
              </a:ext>
            </a:extLst>
          </p:cNvPr>
          <p:cNvPicPr>
            <a:picLocks noChangeAspect="1"/>
          </p:cNvPicPr>
          <p:nvPr/>
        </p:nvPicPr>
        <p:blipFill rotWithShape="1">
          <a:blip r:embed="rId2">
            <a:duotone>
              <a:schemeClr val="bg2">
                <a:shade val="45000"/>
                <a:satMod val="135000"/>
              </a:schemeClr>
              <a:prstClr val="white"/>
            </a:duotone>
            <a:alphaModFix amt="30000"/>
          </a:blip>
          <a:srcRect t="13324" b="1770"/>
          <a:stretch/>
        </p:blipFill>
        <p:spPr>
          <a:xfrm>
            <a:off x="8701" y="10"/>
            <a:ext cx="12192000" cy="6857990"/>
          </a:xfrm>
          <a:prstGeom prst="rect">
            <a:avLst/>
          </a:prstGeom>
        </p:spPr>
      </p:pic>
      <p:sp>
        <p:nvSpPr>
          <p:cNvPr id="2" name="Title 1">
            <a:extLst>
              <a:ext uri="{FF2B5EF4-FFF2-40B4-BE49-F238E27FC236}">
                <a16:creationId xmlns:a16="http://schemas.microsoft.com/office/drawing/2014/main" id="{1727996A-AF20-EC94-EAE4-6810656569AD}"/>
              </a:ext>
            </a:extLst>
          </p:cNvPr>
          <p:cNvSpPr>
            <a:spLocks noGrp="1"/>
          </p:cNvSpPr>
          <p:nvPr>
            <p:ph type="title"/>
          </p:nvPr>
        </p:nvSpPr>
        <p:spPr>
          <a:xfrm>
            <a:off x="758952" y="1201002"/>
            <a:ext cx="3831335" cy="4312829"/>
          </a:xfrm>
        </p:spPr>
        <p:txBody>
          <a:bodyPr vert="horz" lIns="91440" tIns="45720" rIns="91440" bIns="45720" rtlCol="0">
            <a:normAutofit/>
          </a:bodyPr>
          <a:lstStyle/>
          <a:p>
            <a:r>
              <a:rPr lang="en-US" sz="1500" i="0">
                <a:ea typeface="+mj-lt"/>
                <a:cs typeface="+mj-lt"/>
              </a:rPr>
              <a:t>Debra Dunning, Ph.D., </a:t>
            </a:r>
            <a:br>
              <a:rPr lang="en-US" sz="1500" i="0">
                <a:ea typeface="+mj-lt"/>
                <a:cs typeface="+mj-lt"/>
              </a:rPr>
            </a:br>
            <a:r>
              <a:rPr lang="en-US" sz="1500" i="0">
                <a:ea typeface="+mj-lt"/>
                <a:cs typeface="+mj-lt"/>
              </a:rPr>
              <a:t>Ohio University Lancaster</a:t>
            </a:r>
            <a:endParaRPr lang="en-US" sz="1500">
              <a:ea typeface="+mj-lt"/>
              <a:cs typeface="+mj-lt"/>
            </a:endParaRPr>
          </a:p>
          <a:p>
            <a:r>
              <a:rPr lang="en-US" sz="1500" i="0">
                <a:ea typeface="+mj-lt"/>
                <a:cs typeface="+mj-lt"/>
              </a:rPr>
              <a:t>Amy Wolfe, Ph.D., </a:t>
            </a:r>
            <a:br>
              <a:rPr lang="en-US" sz="1500" i="0">
                <a:ea typeface="+mj-lt"/>
                <a:cs typeface="+mj-lt"/>
              </a:rPr>
            </a:br>
            <a:r>
              <a:rPr lang="en-US" sz="1500" i="0">
                <a:ea typeface="+mj-lt"/>
                <a:cs typeface="+mj-lt"/>
              </a:rPr>
              <a:t>Ohio University Chillicothe</a:t>
            </a:r>
            <a:endParaRPr lang="en-US" sz="1500">
              <a:ea typeface="+mj-lt"/>
              <a:cs typeface="+mj-lt"/>
            </a:endParaRPr>
          </a:p>
          <a:p>
            <a:r>
              <a:rPr lang="en-US" sz="1500" i="0">
                <a:ea typeface="+mj-lt"/>
                <a:cs typeface="+mj-lt"/>
              </a:rPr>
              <a:t>Kim </a:t>
            </a:r>
            <a:r>
              <a:rPr lang="en-US" sz="1500" i="0" err="1">
                <a:ea typeface="+mj-lt"/>
                <a:cs typeface="+mj-lt"/>
              </a:rPr>
              <a:t>Ciroli</a:t>
            </a:r>
            <a:r>
              <a:rPr lang="en-US" sz="1500" i="0">
                <a:ea typeface="+mj-lt"/>
                <a:cs typeface="+mj-lt"/>
              </a:rPr>
              <a:t>, M.S., </a:t>
            </a:r>
            <a:br>
              <a:rPr lang="en-US" sz="1500" i="0">
                <a:ea typeface="+mj-lt"/>
                <a:cs typeface="+mj-lt"/>
              </a:rPr>
            </a:br>
            <a:r>
              <a:rPr lang="en-US" sz="1500" i="0">
                <a:ea typeface="+mj-lt"/>
                <a:cs typeface="+mj-lt"/>
              </a:rPr>
              <a:t>Ohio University Eastern</a:t>
            </a:r>
            <a:endParaRPr lang="en-US" sz="1500">
              <a:ea typeface="+mj-lt"/>
              <a:cs typeface="+mj-lt"/>
            </a:endParaRPr>
          </a:p>
          <a:p>
            <a:r>
              <a:rPr lang="en-US" sz="1500" i="0">
                <a:ea typeface="+mj-lt"/>
                <a:cs typeface="+mj-lt"/>
              </a:rPr>
              <a:t>Teri Peasley, EdD., </a:t>
            </a:r>
            <a:br>
              <a:rPr lang="en-US" sz="1500" i="0" dirty="0">
                <a:ea typeface="+mj-lt"/>
                <a:cs typeface="+mj-lt"/>
              </a:rPr>
            </a:br>
            <a:r>
              <a:rPr lang="en-US" sz="1500" i="0" dirty="0">
                <a:ea typeface="+mj-lt"/>
                <a:cs typeface="+mj-lt"/>
              </a:rPr>
              <a:t>Ohio University Zanesville</a:t>
            </a:r>
            <a:br>
              <a:rPr lang="en-US" sz="1500" i="0" dirty="0">
                <a:ea typeface="+mj-lt"/>
                <a:cs typeface="+mj-lt"/>
              </a:rPr>
            </a:br>
            <a:br>
              <a:rPr lang="en-US" sz="1500" i="0" dirty="0">
                <a:ea typeface="+mj-lt"/>
                <a:cs typeface="+mj-lt"/>
              </a:rPr>
            </a:br>
            <a:r>
              <a:rPr lang="en-US" sz="1500" i="0" dirty="0">
                <a:ea typeface="+mj-lt"/>
                <a:cs typeface="+mj-lt"/>
              </a:rPr>
              <a:t>Acknowledgement of our colleagues who are not presenting with us today:</a:t>
            </a:r>
            <a:br>
              <a:rPr lang="en-US" sz="1500" i="0" dirty="0">
                <a:ea typeface="+mj-lt"/>
                <a:cs typeface="+mj-lt"/>
              </a:rPr>
            </a:br>
            <a:r>
              <a:rPr lang="en-US" sz="1500" i="0" dirty="0">
                <a:latin typeface="Times New Roman"/>
                <a:ea typeface="+mj-lt"/>
                <a:cs typeface="Times New Roman"/>
              </a:rPr>
              <a:t>Jennifer Lisy, Ph.D., </a:t>
            </a:r>
            <a:br>
              <a:rPr lang="en-US" sz="1500" i="0" dirty="0">
                <a:latin typeface="Times New Roman"/>
                <a:ea typeface="+mj-lt"/>
                <a:cs typeface="Times New Roman"/>
              </a:rPr>
            </a:br>
            <a:r>
              <a:rPr lang="en-US" sz="1500" i="0" dirty="0">
                <a:latin typeface="Times New Roman"/>
                <a:ea typeface="+mj-lt"/>
                <a:cs typeface="Times New Roman"/>
              </a:rPr>
              <a:t>Ohio University Zanesville</a:t>
            </a:r>
            <a:endParaRPr lang="en-US" sz="1500" dirty="0"/>
          </a:p>
          <a:p>
            <a:r>
              <a:rPr lang="en-US" sz="1500" i="0">
                <a:latin typeface="Times New Roman"/>
                <a:ea typeface="+mj-lt"/>
                <a:cs typeface="Times New Roman"/>
              </a:rPr>
              <a:t>Martha Evans, Ph.D., </a:t>
            </a:r>
            <a:br>
              <a:rPr lang="en-US" sz="1500" i="0">
                <a:latin typeface="Times New Roman"/>
                <a:ea typeface="+mj-lt"/>
                <a:cs typeface="Times New Roman"/>
              </a:rPr>
            </a:br>
            <a:r>
              <a:rPr lang="en-US" sz="1500" i="0">
                <a:latin typeface="Times New Roman"/>
                <a:ea typeface="+mj-lt"/>
                <a:cs typeface="Times New Roman"/>
              </a:rPr>
              <a:t>Ohio University Southern</a:t>
            </a:r>
            <a:endParaRPr lang="en-US" sz="1500"/>
          </a:p>
          <a:p>
            <a:r>
              <a:rPr lang="en-US" sz="1500" i="0">
                <a:latin typeface="Times New Roman"/>
                <a:ea typeface="+mj-lt"/>
                <a:cs typeface="Times New Roman"/>
              </a:rPr>
              <a:t>Kevin </a:t>
            </a:r>
            <a:r>
              <a:rPr lang="en-US" sz="1500" i="0" err="1">
                <a:latin typeface="Times New Roman"/>
                <a:ea typeface="+mj-lt"/>
                <a:cs typeface="Times New Roman"/>
              </a:rPr>
              <a:t>Deitle</a:t>
            </a:r>
            <a:r>
              <a:rPr lang="en-US" sz="1500" i="0">
                <a:latin typeface="Times New Roman"/>
                <a:ea typeface="+mj-lt"/>
                <a:cs typeface="Times New Roman"/>
              </a:rPr>
              <a:t>, Ph.D., </a:t>
            </a:r>
            <a:br>
              <a:rPr lang="en-US" sz="1500" i="0">
                <a:latin typeface="Times New Roman"/>
                <a:ea typeface="+mj-lt"/>
                <a:cs typeface="Times New Roman"/>
              </a:rPr>
            </a:br>
            <a:r>
              <a:rPr lang="en-US" sz="1500" i="0">
                <a:latin typeface="Times New Roman"/>
                <a:ea typeface="+mj-lt"/>
                <a:cs typeface="Times New Roman"/>
              </a:rPr>
              <a:t>Ohio University Southern</a:t>
            </a:r>
            <a:endParaRPr lang="en-US" sz="1500"/>
          </a:p>
          <a:p>
            <a:endParaRPr lang="en-US" sz="1500" i="0">
              <a:ea typeface="+mj-lt"/>
              <a:cs typeface="+mj-lt"/>
            </a:endParaRPr>
          </a:p>
          <a:p>
            <a:endParaRPr lang="en-US" sz="1500">
              <a:ea typeface="+mj-lt"/>
              <a:cs typeface="+mj-lt"/>
            </a:endParaRPr>
          </a:p>
        </p:txBody>
      </p:sp>
      <p:cxnSp>
        <p:nvCxnSpPr>
          <p:cNvPr id="29" name="Straight Connector 28">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3B9C03-C86D-99E0-651F-4D1B2975B163}"/>
              </a:ext>
            </a:extLst>
          </p:cNvPr>
          <p:cNvSpPr>
            <a:spLocks noGrp="1"/>
          </p:cNvSpPr>
          <p:nvPr>
            <p:ph idx="1"/>
          </p:nvPr>
        </p:nvSpPr>
        <p:spPr>
          <a:xfrm>
            <a:off x="5232992" y="1201002"/>
            <a:ext cx="6197007" cy="4312829"/>
          </a:xfrm>
        </p:spPr>
        <p:txBody>
          <a:bodyPr vert="horz" lIns="91440" tIns="45720" rIns="91440" bIns="45720" rtlCol="0" anchor="t">
            <a:normAutofit/>
          </a:bodyPr>
          <a:lstStyle/>
          <a:p>
            <a:pPr marL="0" indent="0">
              <a:buNone/>
            </a:pPr>
            <a:r>
              <a:rPr lang="en-US">
                <a:latin typeface="Avenir Next LT Pro"/>
                <a:cs typeface="Times New Roman"/>
              </a:rPr>
              <a:t>RHE Faculty in </a:t>
            </a:r>
            <a:r>
              <a:rPr lang="en-US" err="1">
                <a:latin typeface="Avenir Next LT Pro"/>
                <a:cs typeface="Times New Roman"/>
              </a:rPr>
              <a:t>OneOHIO</a:t>
            </a:r>
            <a:r>
              <a:rPr lang="en-US">
                <a:latin typeface="Avenir Next LT Pro"/>
                <a:cs typeface="Times New Roman"/>
              </a:rPr>
              <a:t> model</a:t>
            </a:r>
          </a:p>
          <a:p>
            <a:r>
              <a:rPr lang="en-US">
                <a:latin typeface="Avenir Next LT Pro"/>
                <a:cs typeface="Times New Roman"/>
              </a:rPr>
              <a:t>Includes 5 campuses in SE OHIO</a:t>
            </a:r>
          </a:p>
          <a:p>
            <a:pPr marL="0" indent="0">
              <a:buNone/>
            </a:pPr>
            <a:endParaRPr lang="en-US">
              <a:latin typeface="Avenir Next LT Pro"/>
              <a:cs typeface="Times New Roman"/>
            </a:endParaRPr>
          </a:p>
          <a:p>
            <a:r>
              <a:rPr lang="en-US">
                <a:latin typeface="Avenir Next LT Pro"/>
                <a:cs typeface="Times New Roman"/>
              </a:rPr>
              <a:t>Experiential Learning Grant funding (internal)</a:t>
            </a:r>
          </a:p>
          <a:p>
            <a:pPr marL="0" indent="0">
              <a:buNone/>
            </a:pPr>
            <a:endParaRPr lang="en-US">
              <a:latin typeface="Avenir Next LT Pro"/>
              <a:cs typeface="Times New Roman"/>
            </a:endParaRPr>
          </a:p>
          <a:p>
            <a:r>
              <a:rPr lang="en-US">
                <a:latin typeface="Avenir Next LT Pro"/>
                <a:cs typeface="Times New Roman"/>
              </a:rPr>
              <a:t>Clinical model </a:t>
            </a:r>
          </a:p>
          <a:p>
            <a:pPr marL="0" indent="0">
              <a:buNone/>
            </a:pPr>
            <a:endParaRPr lang="en-US">
              <a:latin typeface="Avenir Next LT Pro"/>
              <a:cs typeface="Times New Roman"/>
            </a:endParaRPr>
          </a:p>
          <a:p>
            <a:r>
              <a:rPr lang="en-US">
                <a:latin typeface="Avenir Next LT Pro"/>
                <a:cs typeface="Times New Roman"/>
              </a:rPr>
              <a:t>Professional Development Schools</a:t>
            </a:r>
          </a:p>
        </p:txBody>
      </p:sp>
      <p:sp>
        <p:nvSpPr>
          <p:cNvPr id="26"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57946614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4AA281-4133-BA52-B8B8-6A5EAF28045F}"/>
              </a:ext>
            </a:extLst>
          </p:cNvPr>
          <p:cNvSpPr>
            <a:spLocks noGrp="1"/>
          </p:cNvSpPr>
          <p:nvPr>
            <p:ph type="title"/>
          </p:nvPr>
        </p:nvSpPr>
        <p:spPr>
          <a:xfrm>
            <a:off x="913104" y="4907405"/>
            <a:ext cx="5700793" cy="882501"/>
          </a:xfrm>
        </p:spPr>
        <p:txBody>
          <a:bodyPr>
            <a:normAutofit/>
          </a:bodyPr>
          <a:lstStyle/>
          <a:p>
            <a:r>
              <a:rPr lang="en-US" sz="5400" dirty="0"/>
              <a:t>Our visit</a:t>
            </a:r>
          </a:p>
        </p:txBody>
      </p:sp>
      <p:pic>
        <p:nvPicPr>
          <p:cNvPr id="7" name="Picture 6">
            <a:extLst>
              <a:ext uri="{FF2B5EF4-FFF2-40B4-BE49-F238E27FC236}">
                <a16:creationId xmlns:a16="http://schemas.microsoft.com/office/drawing/2014/main" id="{1DA62034-2375-3453-15E8-2FB48A341F5F}"/>
              </a:ext>
            </a:extLst>
          </p:cNvPr>
          <p:cNvPicPr>
            <a:picLocks noChangeAspect="1"/>
          </p:cNvPicPr>
          <p:nvPr/>
        </p:nvPicPr>
        <p:blipFill rotWithShape="1">
          <a:blip r:embed="rId2">
            <a:extLst>
              <a:ext uri="{28A0092B-C50C-407E-A947-70E740481C1C}">
                <a14:useLocalDpi xmlns:a14="http://schemas.microsoft.com/office/drawing/2010/main" val="0"/>
              </a:ext>
            </a:extLst>
          </a:blip>
          <a:srcRect l="7124" r="3436" b="-1"/>
          <a:stretch/>
        </p:blipFill>
        <p:spPr>
          <a:xfrm>
            <a:off x="601704" y="61381"/>
            <a:ext cx="6692283" cy="4957185"/>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cxnSp>
        <p:nvCxnSpPr>
          <p:cNvPr id="30" name="Straight Connector 29">
            <a:extLst>
              <a:ext uri="{FF2B5EF4-FFF2-40B4-BE49-F238E27FC236}">
                <a16:creationId xmlns:a16="http://schemas.microsoft.com/office/drawing/2014/main" id="{1C1FBECF-CD9D-4327-92CF-8706D574FE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3474720"/>
            <a:ext cx="0" cy="338328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95ABC73B-7502-AE2E-7EDE-F03ADEA538C1}"/>
              </a:ext>
            </a:extLst>
          </p:cNvPr>
          <p:cNvSpPr>
            <a:spLocks noGrp="1"/>
          </p:cNvSpPr>
          <p:nvPr>
            <p:ph idx="1"/>
          </p:nvPr>
        </p:nvSpPr>
        <p:spPr>
          <a:xfrm>
            <a:off x="1068496" y="6145619"/>
            <a:ext cx="5700787" cy="712372"/>
          </a:xfrm>
        </p:spPr>
        <p:txBody>
          <a:bodyPr>
            <a:normAutofit/>
          </a:bodyPr>
          <a:lstStyle/>
          <a:p>
            <a:endParaRPr lang="en-US" dirty="0"/>
          </a:p>
        </p:txBody>
      </p:sp>
      <p:pic>
        <p:nvPicPr>
          <p:cNvPr id="11" name="Picture 10">
            <a:extLst>
              <a:ext uri="{FF2B5EF4-FFF2-40B4-BE49-F238E27FC236}">
                <a16:creationId xmlns:a16="http://schemas.microsoft.com/office/drawing/2014/main" id="{6402D545-2491-E1EE-409A-2D894AFAE46A}"/>
              </a:ext>
            </a:extLst>
          </p:cNvPr>
          <p:cNvPicPr>
            <a:picLocks noChangeAspect="1"/>
          </p:cNvPicPr>
          <p:nvPr/>
        </p:nvPicPr>
        <p:blipFill rotWithShape="1">
          <a:blip r:embed="rId3">
            <a:extLst>
              <a:ext uri="{28A0092B-C50C-407E-A947-70E740481C1C}">
                <a14:useLocalDpi xmlns:a14="http://schemas.microsoft.com/office/drawing/2010/main" val="0"/>
              </a:ext>
            </a:extLst>
          </a:blip>
          <a:srcRect l="7043" r="2" b="2"/>
          <a:stretch/>
        </p:blipFill>
        <p:spPr>
          <a:xfrm flipH="1">
            <a:off x="7662754" y="1409464"/>
            <a:ext cx="4529245" cy="5459299"/>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3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426289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4AA281-4133-BA52-B8B8-6A5EAF28045F}"/>
              </a:ext>
            </a:extLst>
          </p:cNvPr>
          <p:cNvSpPr>
            <a:spLocks noGrp="1"/>
          </p:cNvSpPr>
          <p:nvPr>
            <p:ph type="title"/>
          </p:nvPr>
        </p:nvSpPr>
        <p:spPr/>
        <p:txBody>
          <a:bodyPr/>
          <a:lstStyle/>
          <a:p>
            <a:r>
              <a:rPr lang="en-US"/>
              <a:t>Our visit</a:t>
            </a:r>
          </a:p>
        </p:txBody>
      </p:sp>
      <p:pic>
        <p:nvPicPr>
          <p:cNvPr id="2" name="Content Placeholder 1">
            <a:extLst>
              <a:ext uri="{FF2B5EF4-FFF2-40B4-BE49-F238E27FC236}">
                <a16:creationId xmlns:a16="http://schemas.microsoft.com/office/drawing/2014/main" id="{3BFDC996-5F3C-356B-59D8-5A4831C35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3157" y="395877"/>
            <a:ext cx="5829883" cy="4371529"/>
          </a:xfrm>
          <a:prstGeom prst="rect">
            <a:avLst/>
          </a:prstGeom>
        </p:spPr>
      </p:pic>
      <p:pic>
        <p:nvPicPr>
          <p:cNvPr id="6" name="Content Placeholder 20" descr="A group of women taking a selfie&#10;&#10;Description automatically generated">
            <a:extLst>
              <a:ext uri="{FF2B5EF4-FFF2-40B4-BE49-F238E27FC236}">
                <a16:creationId xmlns:a16="http://schemas.microsoft.com/office/drawing/2014/main" id="{A7B1D0E1-CB2F-B79C-B99B-E4799D1A7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68" y="2396738"/>
            <a:ext cx="6245225" cy="4306996"/>
          </a:xfrm>
          <a:prstGeom prst="rect">
            <a:avLst/>
          </a:prstGeom>
        </p:spPr>
      </p:pic>
    </p:spTree>
    <p:extLst>
      <p:ext uri="{BB962C8B-B14F-4D97-AF65-F5344CB8AC3E}">
        <p14:creationId xmlns:p14="http://schemas.microsoft.com/office/powerpoint/2010/main" val="3090630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3" name="Straight Connector 1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4AA281-4133-BA52-B8B8-6A5EAF28045F}"/>
              </a:ext>
            </a:extLst>
          </p:cNvPr>
          <p:cNvSpPr>
            <a:spLocks noGrp="1"/>
          </p:cNvSpPr>
          <p:nvPr>
            <p:ph type="title"/>
          </p:nvPr>
        </p:nvSpPr>
        <p:spPr>
          <a:xfrm>
            <a:off x="4798218" y="3988843"/>
            <a:ext cx="5712350" cy="1364029"/>
          </a:xfrm>
        </p:spPr>
        <p:txBody>
          <a:bodyPr vert="horz" lIns="91440" tIns="45720" rIns="91440" bIns="45720" rtlCol="0" anchor="ctr">
            <a:normAutofit/>
          </a:bodyPr>
          <a:lstStyle/>
          <a:p>
            <a:r>
              <a:rPr lang="en-US" sz="4800" i="1" kern="1200" spc="100" baseline="0" dirty="0">
                <a:solidFill>
                  <a:schemeClr val="tx1">
                    <a:lumMod val="85000"/>
                    <a:lumOff val="15000"/>
                  </a:schemeClr>
                </a:solidFill>
                <a:latin typeface="+mj-lt"/>
                <a:ea typeface="+mj-ea"/>
                <a:cs typeface="+mj-cs"/>
              </a:rPr>
              <a:t>Our visit</a:t>
            </a:r>
          </a:p>
        </p:txBody>
      </p:sp>
      <p:pic>
        <p:nvPicPr>
          <p:cNvPr id="6" name="Picture 5">
            <a:extLst>
              <a:ext uri="{FF2B5EF4-FFF2-40B4-BE49-F238E27FC236}">
                <a16:creationId xmlns:a16="http://schemas.microsoft.com/office/drawing/2014/main" id="{3F83586D-3F64-A269-8A19-8374BE2C1BAC}"/>
              </a:ext>
            </a:extLst>
          </p:cNvPr>
          <p:cNvPicPr>
            <a:picLocks noChangeAspect="1"/>
          </p:cNvPicPr>
          <p:nvPr/>
        </p:nvPicPr>
        <p:blipFill rotWithShape="1">
          <a:blip r:embed="rId2">
            <a:extLst>
              <a:ext uri="{28A0092B-C50C-407E-A947-70E740481C1C}">
                <a14:useLocalDpi xmlns:a14="http://schemas.microsoft.com/office/drawing/2010/main" val="0"/>
              </a:ext>
            </a:extLst>
          </a:blip>
          <a:srcRect l="25954" r="23714" b="-2"/>
          <a:stretch/>
        </p:blipFill>
        <p:spPr>
          <a:xfrm>
            <a:off x="-2" y="-288714"/>
            <a:ext cx="4901611" cy="7303997"/>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pic>
        <p:nvPicPr>
          <p:cNvPr id="2" name="Content Placeholder 1">
            <a:extLst>
              <a:ext uri="{FF2B5EF4-FFF2-40B4-BE49-F238E27FC236}">
                <a16:creationId xmlns:a16="http://schemas.microsoft.com/office/drawing/2014/main" id="{20A355A1-03D8-69B4-B328-AC5123C5DC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002" r="32307" b="-1"/>
          <a:stretch/>
        </p:blipFill>
        <p:spPr>
          <a:xfrm>
            <a:off x="6666615" y="2041"/>
            <a:ext cx="5525385" cy="6824107"/>
          </a:xfrm>
          <a:custGeom>
            <a:avLst/>
            <a:gdLst/>
            <a:ahLst/>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p:spPr>
      </p:pic>
      <p:sp>
        <p:nvSpPr>
          <p:cNvPr id="17"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206273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4AA281-4133-BA52-B8B8-6A5EAF28045F}"/>
              </a:ext>
            </a:extLst>
          </p:cNvPr>
          <p:cNvSpPr>
            <a:spLocks noGrp="1"/>
          </p:cNvSpPr>
          <p:nvPr>
            <p:ph type="title"/>
          </p:nvPr>
        </p:nvSpPr>
        <p:spPr/>
        <p:txBody>
          <a:bodyPr/>
          <a:lstStyle/>
          <a:p>
            <a:r>
              <a:rPr lang="en-US"/>
              <a:t>Our visit</a:t>
            </a:r>
          </a:p>
        </p:txBody>
      </p:sp>
      <p:pic>
        <p:nvPicPr>
          <p:cNvPr id="2" name="Content Placeholder 1" descr="A white text on a white background&#10;&#10;Description automatically generated">
            <a:extLst>
              <a:ext uri="{FF2B5EF4-FFF2-40B4-BE49-F238E27FC236}">
                <a16:creationId xmlns:a16="http://schemas.microsoft.com/office/drawing/2014/main" id="{AE67474E-9FF1-CEB2-64E4-DAA255F9B9FD}"/>
              </a:ext>
            </a:extLst>
          </p:cNvPr>
          <p:cNvPicPr>
            <a:picLocks noGrp="1" noChangeAspect="1"/>
          </p:cNvPicPr>
          <p:nvPr>
            <p:ph idx="1"/>
          </p:nvPr>
        </p:nvPicPr>
        <p:blipFill>
          <a:blip r:embed="rId2"/>
          <a:stretch>
            <a:fillRect/>
          </a:stretch>
        </p:blipFill>
        <p:spPr>
          <a:xfrm>
            <a:off x="4358947" y="339240"/>
            <a:ext cx="7535223" cy="6106010"/>
          </a:xfrm>
        </p:spPr>
      </p:pic>
      <p:pic>
        <p:nvPicPr>
          <p:cNvPr id="3" name="Picture 2" descr="Two women sitting at a table with papers on it&#10;&#10;Description automatically generated">
            <a:extLst>
              <a:ext uri="{FF2B5EF4-FFF2-40B4-BE49-F238E27FC236}">
                <a16:creationId xmlns:a16="http://schemas.microsoft.com/office/drawing/2014/main" id="{817DCEA9-EC05-08A9-B635-675904231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57" y="1918973"/>
            <a:ext cx="4499216" cy="3327991"/>
          </a:xfrm>
          <a:prstGeom prst="rect">
            <a:avLst/>
          </a:prstGeom>
        </p:spPr>
      </p:pic>
    </p:spTree>
    <p:extLst>
      <p:ext uri="{BB962C8B-B14F-4D97-AF65-F5344CB8AC3E}">
        <p14:creationId xmlns:p14="http://schemas.microsoft.com/office/powerpoint/2010/main" val="302186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5E43-BA4E-85BE-3C36-AA40ABE0C8FF}"/>
              </a:ext>
            </a:extLst>
          </p:cNvPr>
          <p:cNvSpPr>
            <a:spLocks noGrp="1"/>
          </p:cNvSpPr>
          <p:nvPr>
            <p:ph type="title"/>
          </p:nvPr>
        </p:nvSpPr>
        <p:spPr>
          <a:xfrm>
            <a:off x="758952" y="758952"/>
            <a:ext cx="9422904" cy="4754880"/>
          </a:xfrm>
        </p:spPr>
        <p:txBody>
          <a:bodyPr/>
          <a:lstStyle/>
          <a:p>
            <a:r>
              <a:rPr lang="en-US"/>
              <a:t>Post-trip questionnaire</a:t>
            </a:r>
          </a:p>
        </p:txBody>
      </p:sp>
      <p:pic>
        <p:nvPicPr>
          <p:cNvPr id="4" name="Content Placeholder 3" descr="Forms response chart. Question title: Please rate your agreement with the following statement:&#10;I will take students to the Columbus Zoo in the future.&#10;. Number of responses: 24 responses.">
            <a:extLst>
              <a:ext uri="{FF2B5EF4-FFF2-40B4-BE49-F238E27FC236}">
                <a16:creationId xmlns:a16="http://schemas.microsoft.com/office/drawing/2014/main" id="{49E15800-D021-DB91-7B54-C91BD9EB275A}"/>
              </a:ext>
            </a:extLst>
          </p:cNvPr>
          <p:cNvPicPr>
            <a:picLocks noGrp="1" noChangeAspect="1"/>
          </p:cNvPicPr>
          <p:nvPr>
            <p:ph idx="1"/>
          </p:nvPr>
        </p:nvPicPr>
        <p:blipFill>
          <a:blip r:embed="rId2"/>
          <a:stretch>
            <a:fillRect/>
          </a:stretch>
        </p:blipFill>
        <p:spPr>
          <a:xfrm>
            <a:off x="2047656" y="1860933"/>
            <a:ext cx="8342242" cy="4241779"/>
          </a:xfrm>
        </p:spPr>
      </p:pic>
    </p:spTree>
    <p:extLst>
      <p:ext uri="{BB962C8B-B14F-4D97-AF65-F5344CB8AC3E}">
        <p14:creationId xmlns:p14="http://schemas.microsoft.com/office/powerpoint/2010/main" val="22941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F976-5857-6BD1-7357-4E9A990AB545}"/>
              </a:ext>
            </a:extLst>
          </p:cNvPr>
          <p:cNvSpPr>
            <a:spLocks noGrp="1"/>
          </p:cNvSpPr>
          <p:nvPr>
            <p:ph type="title"/>
          </p:nvPr>
        </p:nvSpPr>
        <p:spPr>
          <a:xfrm>
            <a:off x="758952" y="758952"/>
            <a:ext cx="4431699" cy="4754880"/>
          </a:xfrm>
        </p:spPr>
        <p:txBody>
          <a:bodyPr/>
          <a:lstStyle/>
          <a:p>
            <a:r>
              <a:rPr lang="en-US">
                <a:ea typeface="+mj-lt"/>
                <a:cs typeface="+mj-lt"/>
              </a:rPr>
              <a:t>Post-trip </a:t>
            </a:r>
            <a:br>
              <a:rPr lang="en-US">
                <a:ea typeface="+mj-lt"/>
                <a:cs typeface="+mj-lt"/>
              </a:rPr>
            </a:br>
            <a:r>
              <a:rPr lang="en-US">
                <a:ea typeface="+mj-lt"/>
                <a:cs typeface="+mj-lt"/>
              </a:rPr>
              <a:t>questionnaire</a:t>
            </a:r>
            <a:br>
              <a:rPr lang="en-US">
                <a:ea typeface="+mj-lt"/>
                <a:cs typeface="+mj-lt"/>
              </a:rPr>
            </a:br>
            <a:r>
              <a:rPr lang="en-US">
                <a:ea typeface="+mj-lt"/>
                <a:cs typeface="+mj-lt"/>
              </a:rPr>
              <a:t>results</a:t>
            </a:r>
            <a:endParaRPr lang="en-US" i="0">
              <a:ea typeface="+mj-lt"/>
              <a:cs typeface="+mj-lt"/>
            </a:endParaRPr>
          </a:p>
          <a:p>
            <a:endParaRPr lang="en-US"/>
          </a:p>
        </p:txBody>
      </p:sp>
      <p:graphicFrame>
        <p:nvGraphicFramePr>
          <p:cNvPr id="4" name="Content Placeholder 3">
            <a:extLst>
              <a:ext uri="{FF2B5EF4-FFF2-40B4-BE49-F238E27FC236}">
                <a16:creationId xmlns:a16="http://schemas.microsoft.com/office/drawing/2014/main" id="{A06ECB03-6B7C-F206-0E8E-060221B1749F}"/>
              </a:ext>
            </a:extLst>
          </p:cNvPr>
          <p:cNvGraphicFramePr>
            <a:graphicFrameLocks noGrp="1"/>
          </p:cNvGraphicFramePr>
          <p:nvPr>
            <p:ph idx="1"/>
            <p:extLst>
              <p:ext uri="{D42A27DB-BD31-4B8C-83A1-F6EECF244321}">
                <p14:modId xmlns:p14="http://schemas.microsoft.com/office/powerpoint/2010/main" val="1349798018"/>
              </p:ext>
            </p:extLst>
          </p:nvPr>
        </p:nvGraphicFramePr>
        <p:xfrm>
          <a:off x="5184775" y="758825"/>
          <a:ext cx="6245224" cy="3845560"/>
        </p:xfrm>
        <a:graphic>
          <a:graphicData uri="http://schemas.openxmlformats.org/drawingml/2006/table">
            <a:tbl>
              <a:tblPr firstRow="1" bandRow="1">
                <a:tableStyleId>{5C22544A-7EE6-4342-B048-85BDC9FD1C3A}</a:tableStyleId>
              </a:tblPr>
              <a:tblGrid>
                <a:gridCol w="3122612">
                  <a:extLst>
                    <a:ext uri="{9D8B030D-6E8A-4147-A177-3AD203B41FA5}">
                      <a16:colId xmlns:a16="http://schemas.microsoft.com/office/drawing/2014/main" val="2282163232"/>
                    </a:ext>
                  </a:extLst>
                </a:gridCol>
                <a:gridCol w="3122612">
                  <a:extLst>
                    <a:ext uri="{9D8B030D-6E8A-4147-A177-3AD203B41FA5}">
                      <a16:colId xmlns:a16="http://schemas.microsoft.com/office/drawing/2014/main" val="2220970921"/>
                    </a:ext>
                  </a:extLst>
                </a:gridCol>
              </a:tblGrid>
              <a:tr h="370840">
                <a:tc>
                  <a:txBody>
                    <a:bodyPr/>
                    <a:lstStyle/>
                    <a:p>
                      <a:r>
                        <a:rPr lang="en-US"/>
                        <a:t>POSITIVES</a:t>
                      </a:r>
                    </a:p>
                  </a:txBody>
                  <a:tcPr/>
                </a:tc>
                <a:tc>
                  <a:txBody>
                    <a:bodyPr/>
                    <a:lstStyle/>
                    <a:p>
                      <a:r>
                        <a:rPr lang="en-US"/>
                        <a:t>AREAS TO IMPROVE</a:t>
                      </a:r>
                    </a:p>
                  </a:txBody>
                  <a:tcPr/>
                </a:tc>
                <a:extLst>
                  <a:ext uri="{0D108BD9-81ED-4DB2-BD59-A6C34878D82A}">
                    <a16:rowId xmlns:a16="http://schemas.microsoft.com/office/drawing/2014/main" val="3270089199"/>
                  </a:ext>
                </a:extLst>
              </a:tr>
              <a:tr h="370840">
                <a:tc>
                  <a:txBody>
                    <a:bodyPr/>
                    <a:lstStyle/>
                    <a:p>
                      <a:r>
                        <a:rPr lang="en-US"/>
                        <a:t>Enjoyed time with peers</a:t>
                      </a:r>
                    </a:p>
                  </a:txBody>
                  <a:tcPr/>
                </a:tc>
                <a:tc>
                  <a:txBody>
                    <a:bodyPr/>
                    <a:lstStyle/>
                    <a:p>
                      <a:r>
                        <a:rPr lang="en-US"/>
                        <a:t>Some wanted more structure such as a tour of the zoo</a:t>
                      </a:r>
                    </a:p>
                  </a:txBody>
                  <a:tcPr/>
                </a:tc>
                <a:extLst>
                  <a:ext uri="{0D108BD9-81ED-4DB2-BD59-A6C34878D82A}">
                    <a16:rowId xmlns:a16="http://schemas.microsoft.com/office/drawing/2014/main" val="3635242144"/>
                  </a:ext>
                </a:extLst>
              </a:tr>
              <a:tr h="370840">
                <a:tc>
                  <a:txBody>
                    <a:bodyPr/>
                    <a:lstStyle/>
                    <a:p>
                      <a:r>
                        <a:rPr lang="en-US"/>
                        <a:t>Enjoyed free time/ exploration</a:t>
                      </a:r>
                    </a:p>
                  </a:txBody>
                  <a:tcPr/>
                </a:tc>
                <a:tc>
                  <a:txBody>
                    <a:bodyPr/>
                    <a:lstStyle/>
                    <a:p>
                      <a:r>
                        <a:rPr lang="en-US"/>
                        <a:t>Other location or virtual option</a:t>
                      </a:r>
                    </a:p>
                  </a:txBody>
                  <a:tcPr/>
                </a:tc>
                <a:extLst>
                  <a:ext uri="{0D108BD9-81ED-4DB2-BD59-A6C34878D82A}">
                    <a16:rowId xmlns:a16="http://schemas.microsoft.com/office/drawing/2014/main" val="3016034039"/>
                  </a:ext>
                </a:extLst>
              </a:tr>
              <a:tr h="370840">
                <a:tc>
                  <a:txBody>
                    <a:bodyPr/>
                    <a:lstStyle/>
                    <a:p>
                      <a:r>
                        <a:rPr lang="en-US"/>
                        <a:t>Appreciated the zoo speaker</a:t>
                      </a:r>
                    </a:p>
                  </a:txBody>
                  <a:tcPr/>
                </a:tc>
                <a:tc>
                  <a:txBody>
                    <a:bodyPr/>
                    <a:lstStyle/>
                    <a:p>
                      <a:r>
                        <a:rPr lang="en-US"/>
                        <a:t>Would have appreciated lunch being provided</a:t>
                      </a:r>
                    </a:p>
                  </a:txBody>
                  <a:tcPr/>
                </a:tc>
                <a:extLst>
                  <a:ext uri="{0D108BD9-81ED-4DB2-BD59-A6C34878D82A}">
                    <a16:rowId xmlns:a16="http://schemas.microsoft.com/office/drawing/2014/main" val="52657661"/>
                  </a:ext>
                </a:extLst>
              </a:tr>
              <a:tr h="370840">
                <a:tc>
                  <a:txBody>
                    <a:bodyPr/>
                    <a:lstStyle/>
                    <a:p>
                      <a:r>
                        <a:rPr lang="en-US"/>
                        <a:t>Beautiful weather, enjoyable experience</a:t>
                      </a:r>
                    </a:p>
                  </a:txBody>
                  <a:tcPr/>
                </a:tc>
                <a:tc>
                  <a:txBody>
                    <a:bodyPr/>
                    <a:lstStyle/>
                    <a:p>
                      <a:r>
                        <a:rPr lang="en-US"/>
                        <a:t>Include public school partners</a:t>
                      </a:r>
                    </a:p>
                  </a:txBody>
                  <a:tcPr/>
                </a:tc>
                <a:extLst>
                  <a:ext uri="{0D108BD9-81ED-4DB2-BD59-A6C34878D82A}">
                    <a16:rowId xmlns:a16="http://schemas.microsoft.com/office/drawing/2014/main" val="2725824956"/>
                  </a:ext>
                </a:extLst>
              </a:tr>
              <a:tr h="370840">
                <a:tc>
                  <a:txBody>
                    <a:bodyPr/>
                    <a:lstStyle/>
                    <a:p>
                      <a:r>
                        <a:rPr lang="en-US"/>
                        <a:t>Appreciated using teacher lens in familiar place</a:t>
                      </a:r>
                    </a:p>
                  </a:txBody>
                  <a:tcPr/>
                </a:tc>
                <a:tc>
                  <a:txBody>
                    <a:bodyPr/>
                    <a:lstStyle/>
                    <a:p>
                      <a:endParaRPr lang="en-US"/>
                    </a:p>
                  </a:txBody>
                  <a:tcPr/>
                </a:tc>
                <a:extLst>
                  <a:ext uri="{0D108BD9-81ED-4DB2-BD59-A6C34878D82A}">
                    <a16:rowId xmlns:a16="http://schemas.microsoft.com/office/drawing/2014/main" val="4041761950"/>
                  </a:ext>
                </a:extLst>
              </a:tr>
            </a:tbl>
          </a:graphicData>
        </a:graphic>
      </p:graphicFrame>
      <p:sp>
        <p:nvSpPr>
          <p:cNvPr id="5" name="TextBox 4">
            <a:extLst>
              <a:ext uri="{FF2B5EF4-FFF2-40B4-BE49-F238E27FC236}">
                <a16:creationId xmlns:a16="http://schemas.microsoft.com/office/drawing/2014/main" id="{3E488807-C56A-05E1-03AE-D7C64F7380DC}"/>
              </a:ext>
            </a:extLst>
          </p:cNvPr>
          <p:cNvSpPr txBox="1"/>
          <p:nvPr/>
        </p:nvSpPr>
        <p:spPr>
          <a:xfrm>
            <a:off x="674860" y="4833416"/>
            <a:ext cx="104065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 enjoyed exploring a specific area in depth for our activity. I learned a lot about Asia and the animals within it. I also learned how to tie field trips into the classroom and make them a fun, learning experience. I think taking children to the zoo is a great way to wrap up or start a topic on animals, habitats, the food chain, etc. This trip has inspired me to think outside of the box and come up with more hands on, interactive activities and trips for my students to help them apply their knowledge to the real world and make that connection."</a:t>
            </a:r>
          </a:p>
        </p:txBody>
      </p:sp>
    </p:spTree>
    <p:extLst>
      <p:ext uri="{BB962C8B-B14F-4D97-AF65-F5344CB8AC3E}">
        <p14:creationId xmlns:p14="http://schemas.microsoft.com/office/powerpoint/2010/main" val="3237278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D8B8-53A8-80DD-470E-ADDFEB65A293}"/>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AD3EC7E9-153C-8F24-47D2-5E122F4C588B}"/>
              </a:ext>
            </a:extLst>
          </p:cNvPr>
          <p:cNvSpPr>
            <a:spLocks noGrp="1"/>
          </p:cNvSpPr>
          <p:nvPr>
            <p:ph idx="1"/>
          </p:nvPr>
        </p:nvSpPr>
        <p:spPr>
          <a:xfrm>
            <a:off x="5184648" y="758952"/>
            <a:ext cx="6245352" cy="5372266"/>
          </a:xfrm>
        </p:spPr>
        <p:txBody>
          <a:bodyPr vert="horz" lIns="91440" tIns="45720" rIns="91440" bIns="45720" rtlCol="0" anchor="t">
            <a:normAutofit/>
          </a:bodyPr>
          <a:lstStyle/>
          <a:p>
            <a:r>
              <a:rPr lang="en-US"/>
              <a:t>In Spring 2024, each campus will plan and host a Zoo educational event for prek-5 students on campus</a:t>
            </a:r>
          </a:p>
          <a:p>
            <a:r>
              <a:rPr lang="en-US"/>
              <a:t>Teacher candidates will plan and implement educational activities related to the zoo program in connection with their science and social studies methods courses</a:t>
            </a:r>
          </a:p>
          <a:p>
            <a:r>
              <a:rPr lang="en-US"/>
              <a:t>In Fall 2025, teacher candidates will read and discuss the Knowledge Gap, making connections to their zoo experiential learning </a:t>
            </a:r>
          </a:p>
          <a:p>
            <a:r>
              <a:rPr lang="en-US"/>
              <a:t>We are discussing possibilities for future collaborations and shared experiences to support and sustain relationships among candidates across our RHE system.</a:t>
            </a:r>
          </a:p>
        </p:txBody>
      </p:sp>
    </p:spTree>
    <p:extLst>
      <p:ext uri="{BB962C8B-B14F-4D97-AF65-F5344CB8AC3E}">
        <p14:creationId xmlns:p14="http://schemas.microsoft.com/office/powerpoint/2010/main" val="1589225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572A-8D2C-7394-BFDC-53E168FB82E1}"/>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B20AFD0A-214D-C14A-9A18-02E615A3B6CF}"/>
              </a:ext>
            </a:extLst>
          </p:cNvPr>
          <p:cNvSpPr>
            <a:spLocks noGrp="1"/>
          </p:cNvSpPr>
          <p:nvPr>
            <p:ph idx="1"/>
          </p:nvPr>
        </p:nvSpPr>
        <p:spPr/>
        <p:txBody>
          <a:bodyPr vert="horz" lIns="91440" tIns="45720" rIns="91440" bIns="45720" rtlCol="0" anchor="t">
            <a:normAutofit/>
          </a:bodyPr>
          <a:lstStyle/>
          <a:p>
            <a:r>
              <a:rPr lang="en-US"/>
              <a:t>How might you apply this model to your setting?</a:t>
            </a:r>
          </a:p>
          <a:p>
            <a:r>
              <a:rPr lang="en-US"/>
              <a:t>What are some other places candidates may benefit from visiting?</a:t>
            </a:r>
          </a:p>
        </p:txBody>
      </p:sp>
    </p:spTree>
    <p:extLst>
      <p:ext uri="{BB962C8B-B14F-4D97-AF65-F5344CB8AC3E}">
        <p14:creationId xmlns:p14="http://schemas.microsoft.com/office/powerpoint/2010/main" val="305217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9F85-FF33-F70E-DB9F-FF3E77359157}"/>
              </a:ext>
            </a:extLst>
          </p:cNvPr>
          <p:cNvSpPr>
            <a:spLocks noGrp="1"/>
          </p:cNvSpPr>
          <p:nvPr>
            <p:ph type="title"/>
          </p:nvPr>
        </p:nvSpPr>
        <p:spPr/>
        <p:txBody>
          <a:bodyPr/>
          <a:lstStyle/>
          <a:p>
            <a:r>
              <a:rPr lang="en-US"/>
              <a:t>Contact</a:t>
            </a:r>
          </a:p>
        </p:txBody>
      </p:sp>
      <p:sp>
        <p:nvSpPr>
          <p:cNvPr id="3" name="Content Placeholder 2">
            <a:extLst>
              <a:ext uri="{FF2B5EF4-FFF2-40B4-BE49-F238E27FC236}">
                <a16:creationId xmlns:a16="http://schemas.microsoft.com/office/drawing/2014/main" id="{A6A86FE3-EE51-018B-F8BB-5B0D22E1AC27}"/>
              </a:ext>
            </a:extLst>
          </p:cNvPr>
          <p:cNvSpPr>
            <a:spLocks noGrp="1"/>
          </p:cNvSpPr>
          <p:nvPr>
            <p:ph idx="1"/>
          </p:nvPr>
        </p:nvSpPr>
        <p:spPr/>
        <p:txBody>
          <a:bodyPr vert="horz" lIns="91440" tIns="45720" rIns="91440" bIns="45720" rtlCol="0" anchor="t">
            <a:normAutofit/>
          </a:bodyPr>
          <a:lstStyle/>
          <a:p>
            <a:r>
              <a:rPr lang="en-US"/>
              <a:t>Amy Wolfe </a:t>
            </a:r>
            <a:r>
              <a:rPr lang="en-US">
                <a:hlinkClick r:id="rId2"/>
              </a:rPr>
              <a:t>amy.wolfe@ohio.edu</a:t>
            </a:r>
            <a:endParaRPr lang="en-US"/>
          </a:p>
          <a:p>
            <a:r>
              <a:rPr lang="en-US"/>
              <a:t>Kim </a:t>
            </a:r>
            <a:r>
              <a:rPr lang="en-US" err="1"/>
              <a:t>Ciroli</a:t>
            </a:r>
            <a:r>
              <a:rPr lang="en-US"/>
              <a:t> </a:t>
            </a:r>
            <a:r>
              <a:rPr lang="en-US">
                <a:hlinkClick r:id="rId3"/>
              </a:rPr>
              <a:t>ciroli@ohio.edu</a:t>
            </a:r>
            <a:endParaRPr lang="en-US"/>
          </a:p>
          <a:p>
            <a:r>
              <a:rPr lang="en-US"/>
              <a:t>Teri Peasley </a:t>
            </a:r>
            <a:r>
              <a:rPr lang="en-US" err="1"/>
              <a:t>peasley</a:t>
            </a:r>
            <a:r>
              <a:rPr lang="en-US"/>
              <a:t>@ ohio.edu</a:t>
            </a:r>
          </a:p>
          <a:p>
            <a:r>
              <a:rPr lang="en-US"/>
              <a:t>Debra Dunning dunning@ohio.edu</a:t>
            </a:r>
          </a:p>
        </p:txBody>
      </p:sp>
    </p:spTree>
    <p:extLst>
      <p:ext uri="{BB962C8B-B14F-4D97-AF65-F5344CB8AC3E}">
        <p14:creationId xmlns:p14="http://schemas.microsoft.com/office/powerpoint/2010/main" val="1321554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489C0-A17D-750A-901C-2217CC7E40AC}"/>
              </a:ext>
            </a:extLst>
          </p:cNvPr>
          <p:cNvSpPr>
            <a:spLocks noGrp="1"/>
          </p:cNvSpPr>
          <p:nvPr>
            <p:ph sz="half" idx="1"/>
          </p:nvPr>
        </p:nvSpPr>
        <p:spPr>
          <a:xfrm>
            <a:off x="5184648" y="758952"/>
            <a:ext cx="6245352" cy="5613920"/>
          </a:xfrm>
        </p:spPr>
        <p:txBody>
          <a:bodyPr vert="horz" lIns="91440" tIns="45720" rIns="91440" bIns="45720" rtlCol="0" anchor="t">
            <a:normAutofit lnSpcReduction="10000"/>
          </a:bodyPr>
          <a:lstStyle/>
          <a:p>
            <a:pPr marL="0" indent="0">
              <a:buNone/>
            </a:pPr>
            <a:r>
              <a:rPr lang="en-US" b="1">
                <a:solidFill>
                  <a:srgbClr val="262626"/>
                </a:solidFill>
                <a:ea typeface="+mn-lt"/>
                <a:cs typeface="+mn-lt"/>
              </a:rPr>
              <a:t>The problem:</a:t>
            </a:r>
            <a:endParaRPr lang="en-US">
              <a:solidFill>
                <a:srgbClr val="262626"/>
              </a:solidFill>
              <a:ea typeface="+mn-lt"/>
              <a:cs typeface="+mn-lt"/>
            </a:endParaRPr>
          </a:p>
          <a:p>
            <a:pPr marL="0" indent="0">
              <a:buNone/>
            </a:pPr>
            <a:endParaRPr lang="en-US" b="1">
              <a:solidFill>
                <a:srgbClr val="262626"/>
              </a:solidFill>
              <a:ea typeface="+mn-lt"/>
              <a:cs typeface="+mn-lt"/>
            </a:endParaRPr>
          </a:p>
          <a:p>
            <a:r>
              <a:rPr lang="en-US">
                <a:solidFill>
                  <a:srgbClr val="262626"/>
                </a:solidFill>
                <a:ea typeface="+mn-lt"/>
                <a:cs typeface="+mn-lt"/>
              </a:rPr>
              <a:t>Prek-5 schools emphasize reading and math, areas subject to testing, while science and social studies are often neglected. </a:t>
            </a:r>
            <a:endParaRPr lang="en-US"/>
          </a:p>
          <a:p>
            <a:pPr marL="0" indent="0">
              <a:buNone/>
            </a:pPr>
            <a:endParaRPr lang="en-US">
              <a:solidFill>
                <a:srgbClr val="262626"/>
              </a:solidFill>
              <a:ea typeface="+mn-lt"/>
              <a:cs typeface="+mn-lt"/>
            </a:endParaRPr>
          </a:p>
          <a:p>
            <a:r>
              <a:rPr lang="en-US">
                <a:solidFill>
                  <a:srgbClr val="262626"/>
                </a:solidFill>
                <a:ea typeface="+mn-lt"/>
                <a:cs typeface="+mn-lt"/>
              </a:rPr>
              <a:t>While all our OHIO education majors must earn a C in their science and social studies content courses, many need to repeat these courses and, still, often pass with minimal mastery. </a:t>
            </a:r>
          </a:p>
          <a:p>
            <a:endParaRPr lang="en-US">
              <a:solidFill>
                <a:srgbClr val="262626"/>
              </a:solidFill>
              <a:ea typeface="+mn-lt"/>
              <a:cs typeface="+mn-lt"/>
            </a:endParaRPr>
          </a:p>
          <a:p>
            <a:r>
              <a:rPr lang="en-US">
                <a:solidFill>
                  <a:srgbClr val="262626"/>
                </a:solidFill>
                <a:ea typeface="+mn-lt"/>
                <a:cs typeface="+mn-lt"/>
              </a:rPr>
              <a:t>In </a:t>
            </a:r>
            <a:r>
              <a:rPr lang="en-US" err="1">
                <a:solidFill>
                  <a:srgbClr val="262626"/>
                </a:solidFill>
                <a:ea typeface="+mn-lt"/>
                <a:cs typeface="+mn-lt"/>
              </a:rPr>
              <a:t>OneOHIO</a:t>
            </a:r>
            <a:r>
              <a:rPr lang="en-US">
                <a:solidFill>
                  <a:srgbClr val="262626"/>
                </a:solidFill>
                <a:ea typeface="+mn-lt"/>
                <a:cs typeface="+mn-lt"/>
              </a:rPr>
              <a:t> we need to build an sustain relationships among students across the RHE system so ensure their participation and engagement in our remote synchronous shared courses. </a:t>
            </a:r>
          </a:p>
        </p:txBody>
      </p:sp>
      <p:sp>
        <p:nvSpPr>
          <p:cNvPr id="2" name="Title 1">
            <a:extLst>
              <a:ext uri="{FF2B5EF4-FFF2-40B4-BE49-F238E27FC236}">
                <a16:creationId xmlns:a16="http://schemas.microsoft.com/office/drawing/2014/main" id="{022A184F-A5F4-35C1-75D2-6340AF98F172}"/>
              </a:ext>
            </a:extLst>
          </p:cNvPr>
          <p:cNvSpPr>
            <a:spLocks noGrp="1"/>
          </p:cNvSpPr>
          <p:nvPr>
            <p:ph type="title"/>
          </p:nvPr>
        </p:nvSpPr>
        <p:spPr/>
        <p:txBody>
          <a:bodyPr/>
          <a:lstStyle/>
          <a:p>
            <a:r>
              <a:rPr lang="en-US"/>
              <a:t>The problem</a:t>
            </a:r>
          </a:p>
        </p:txBody>
      </p:sp>
    </p:spTree>
    <p:extLst>
      <p:ext uri="{BB962C8B-B14F-4D97-AF65-F5344CB8AC3E}">
        <p14:creationId xmlns:p14="http://schemas.microsoft.com/office/powerpoint/2010/main" val="4047987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69112-A586-E0FE-79C9-6545456FC911}"/>
              </a:ext>
            </a:extLst>
          </p:cNvPr>
          <p:cNvSpPr>
            <a:spLocks noGrp="1"/>
          </p:cNvSpPr>
          <p:nvPr>
            <p:ph type="title"/>
          </p:nvPr>
        </p:nvSpPr>
        <p:spPr/>
        <p:txBody>
          <a:bodyPr/>
          <a:lstStyle/>
          <a:p>
            <a:r>
              <a:rPr lang="en-US"/>
              <a:t>Experiential Learning</a:t>
            </a:r>
          </a:p>
        </p:txBody>
      </p:sp>
      <p:sp>
        <p:nvSpPr>
          <p:cNvPr id="2" name="Content Placeholder 1">
            <a:extLst>
              <a:ext uri="{FF2B5EF4-FFF2-40B4-BE49-F238E27FC236}">
                <a16:creationId xmlns:a16="http://schemas.microsoft.com/office/drawing/2014/main" id="{B3DA15FC-362B-36FF-2832-1F5A1173E9C8}"/>
              </a:ext>
            </a:extLst>
          </p:cNvPr>
          <p:cNvSpPr>
            <a:spLocks noGrp="1"/>
          </p:cNvSpPr>
          <p:nvPr>
            <p:ph idx="1"/>
          </p:nvPr>
        </p:nvSpPr>
        <p:spPr>
          <a:xfrm>
            <a:off x="5184648" y="92202"/>
            <a:ext cx="6245352" cy="6591844"/>
          </a:xfrm>
        </p:spPr>
        <p:txBody>
          <a:bodyPr vert="horz" lIns="91440" tIns="45720" rIns="91440" bIns="45720" rtlCol="0" anchor="t">
            <a:normAutofit/>
          </a:bodyPr>
          <a:lstStyle/>
          <a:p>
            <a:r>
              <a:rPr lang="en-US" sz="1400" i="1">
                <a:solidFill>
                  <a:srgbClr val="000000"/>
                </a:solidFill>
                <a:latin typeface="Avenir Next LT Pro"/>
                <a:cs typeface="Times New Roman"/>
              </a:rPr>
              <a:t>Engagement:</a:t>
            </a:r>
            <a:r>
              <a:rPr lang="en-US" sz="1400">
                <a:solidFill>
                  <a:srgbClr val="000000"/>
                </a:solidFill>
                <a:latin typeface="Avenir Next LT Pro"/>
                <a:cs typeface="Times New Roman"/>
              </a:rPr>
              <a:t> In Phase 1, cross-campus teams candidates will explore the zoo to gather information on science and social studies content, including pre-and-post activities for prek-12 students. They will learn about Columbus Zoo’s educational resources and make a field trip plan for prek-5 to be presented to the whole cohort. In Phase 2, these teams will collaborate over Teams to plan the campus-based zoo visit. They will meet over Teams again for a reflection on their campus zoo program. </a:t>
            </a:r>
            <a:endParaRPr lang="en-US" sz="1400">
              <a:latin typeface="Avenir Next LT Pro"/>
            </a:endParaRPr>
          </a:p>
          <a:p>
            <a:r>
              <a:rPr lang="en-US" sz="1400" i="1">
                <a:solidFill>
                  <a:srgbClr val="000000"/>
                </a:solidFill>
                <a:latin typeface="Avenir Next LT Pro"/>
                <a:cs typeface="Times New Roman"/>
              </a:rPr>
              <a:t>Mentorship:</a:t>
            </a:r>
            <a:r>
              <a:rPr lang="en-US" sz="1400">
                <a:solidFill>
                  <a:srgbClr val="000000"/>
                </a:solidFill>
                <a:latin typeface="Avenir Next LT Pro"/>
                <a:cs typeface="Times New Roman"/>
              </a:rPr>
              <a:t> Candidates will be mentored by their faculty and clinical partners through the process of planning a field trip and implementing an educational program. They will be connected to educational professionals at the Columbus Zoo to support their professional growth and expand their career options. They will be supported in written self-reflection and verbal reflection in facilitated Teams meetings. </a:t>
            </a:r>
            <a:endParaRPr lang="en-US" sz="1400">
              <a:latin typeface="Avenir Next LT Pro"/>
            </a:endParaRPr>
          </a:p>
          <a:p>
            <a:r>
              <a:rPr lang="en-US" sz="1400" i="1">
                <a:solidFill>
                  <a:srgbClr val="000000"/>
                </a:solidFill>
                <a:latin typeface="Avenir Next LT Pro"/>
                <a:cs typeface="Times New Roman"/>
              </a:rPr>
              <a:t>Challenge:</a:t>
            </a:r>
            <a:r>
              <a:rPr lang="en-US" sz="1400">
                <a:solidFill>
                  <a:srgbClr val="000000"/>
                </a:solidFill>
                <a:latin typeface="Avenir Next LT Pro"/>
                <a:cs typeface="Times New Roman"/>
              </a:rPr>
              <a:t> This project challenges candidates to plan and implement an educational program which will support their professional development while engaging collaboratively with prek-12 partners and gaining practical teaching experience.</a:t>
            </a:r>
            <a:endParaRPr lang="en-US" sz="1400">
              <a:latin typeface="Avenir Next LT Pro"/>
            </a:endParaRPr>
          </a:p>
          <a:p>
            <a:r>
              <a:rPr lang="en-US" sz="1400" i="1">
                <a:solidFill>
                  <a:srgbClr val="000000"/>
                </a:solidFill>
                <a:latin typeface="Avenir Next LT Pro"/>
                <a:cs typeface="Times New Roman"/>
              </a:rPr>
              <a:t>Ownership:</a:t>
            </a:r>
            <a:r>
              <a:rPr lang="en-US" sz="1400">
                <a:solidFill>
                  <a:srgbClr val="000000"/>
                </a:solidFill>
                <a:latin typeface="Avenir Next LT Pro"/>
                <a:cs typeface="Times New Roman"/>
              </a:rPr>
              <a:t> Candidates will be charged with creating their own field trip plans and developing and implementing their campus educational program visit, including team-developed activities, with the support of their faculty and clinical educators. </a:t>
            </a:r>
            <a:endParaRPr lang="en-US" sz="1400">
              <a:latin typeface="Avenir Next LT Pro"/>
            </a:endParaRPr>
          </a:p>
          <a:p>
            <a:r>
              <a:rPr lang="en-US" sz="1400" i="1">
                <a:solidFill>
                  <a:srgbClr val="000000"/>
                </a:solidFill>
                <a:latin typeface="Avenir Next LT Pro"/>
                <a:cs typeface="Times New Roman"/>
              </a:rPr>
              <a:t>Self and social awareness:</a:t>
            </a:r>
            <a:r>
              <a:rPr lang="en-US" sz="1400">
                <a:solidFill>
                  <a:srgbClr val="000000"/>
                </a:solidFill>
                <a:latin typeface="Avenir Next LT Pro"/>
                <a:cs typeface="Times New Roman"/>
              </a:rPr>
              <a:t> Candidates engage in facilitated reflection during the experiential learning project, which will continue into the senior year when they read The Knowledge Gap (Wexler, 2019) in ECEE 4500. </a:t>
            </a:r>
            <a:endParaRPr lang="en-US" sz="1400">
              <a:latin typeface="Avenir Next LT Pro"/>
            </a:endParaRPr>
          </a:p>
        </p:txBody>
      </p:sp>
      <p:pic>
        <p:nvPicPr>
          <p:cNvPr id="5" name="Picture 4" descr="A book cover with a stack of books&#10;&#10;Description automatically generated">
            <a:extLst>
              <a:ext uri="{FF2B5EF4-FFF2-40B4-BE49-F238E27FC236}">
                <a16:creationId xmlns:a16="http://schemas.microsoft.com/office/drawing/2014/main" id="{8B4F080B-5732-73A0-8C74-63A494787F0D}"/>
              </a:ext>
            </a:extLst>
          </p:cNvPr>
          <p:cNvPicPr>
            <a:picLocks noChangeAspect="1"/>
          </p:cNvPicPr>
          <p:nvPr/>
        </p:nvPicPr>
        <p:blipFill>
          <a:blip r:embed="rId2"/>
          <a:stretch>
            <a:fillRect/>
          </a:stretch>
        </p:blipFill>
        <p:spPr>
          <a:xfrm rot="-720000">
            <a:off x="1221835" y="2707888"/>
            <a:ext cx="2471397" cy="3740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106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489C0-A17D-750A-901C-2217CC7E40AC}"/>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b="1">
                <a:solidFill>
                  <a:srgbClr val="000000"/>
                </a:solidFill>
                <a:latin typeface="Avenir Next LT Pro"/>
                <a:cs typeface="Times New Roman"/>
              </a:rPr>
              <a:t>Goal</a:t>
            </a:r>
            <a:endParaRPr lang="en-US"/>
          </a:p>
          <a:p>
            <a:r>
              <a:rPr lang="en-US">
                <a:solidFill>
                  <a:srgbClr val="000000"/>
                </a:solidFill>
                <a:latin typeface="Avenir Next LT Pro"/>
                <a:cs typeface="Times New Roman"/>
              </a:rPr>
              <a:t> to further develop candidates’ science and social studies content knowledge and increase candidate confidence and enthusiasm for these content areas which will translate into their long-term teaching practice thus benefiting countless prek-12 students over time. </a:t>
            </a:r>
            <a:endParaRPr lang="en-US"/>
          </a:p>
        </p:txBody>
      </p:sp>
      <p:sp>
        <p:nvSpPr>
          <p:cNvPr id="4" name="Content Placeholder 3">
            <a:extLst>
              <a:ext uri="{FF2B5EF4-FFF2-40B4-BE49-F238E27FC236}">
                <a16:creationId xmlns:a16="http://schemas.microsoft.com/office/drawing/2014/main" id="{42980E11-A1F5-91EF-E8E3-9D85F6E56449}"/>
              </a:ext>
            </a:extLst>
          </p:cNvPr>
          <p:cNvSpPr>
            <a:spLocks noGrp="1"/>
          </p:cNvSpPr>
          <p:nvPr>
            <p:ph sz="half" idx="2"/>
          </p:nvPr>
        </p:nvSpPr>
        <p:spPr>
          <a:xfrm>
            <a:off x="5184647" y="3273551"/>
            <a:ext cx="6245351" cy="3152075"/>
          </a:xfrm>
        </p:spPr>
        <p:txBody>
          <a:bodyPr vert="horz" lIns="91440" tIns="45720" rIns="91440" bIns="45720" rtlCol="0" anchor="t">
            <a:normAutofit fontScale="92500" lnSpcReduction="10000"/>
          </a:bodyPr>
          <a:lstStyle/>
          <a:p>
            <a:pPr marL="0" indent="0">
              <a:buNone/>
            </a:pPr>
            <a:r>
              <a:rPr lang="en-US" b="1"/>
              <a:t>A two phase yearlong plan</a:t>
            </a:r>
          </a:p>
          <a:p>
            <a:pPr marL="0" indent="0">
              <a:buNone/>
            </a:pPr>
            <a:r>
              <a:rPr lang="en-US">
                <a:solidFill>
                  <a:srgbClr val="000000"/>
                </a:solidFill>
                <a:latin typeface="Avenir Next LT Pro"/>
                <a:cs typeface="Times New Roman"/>
              </a:rPr>
              <a:t>In phase 1 (Fall 23), juniors will go to the Columbus Zoo to learn how social studies and science standards can be met on a field trip to the zoo. </a:t>
            </a:r>
          </a:p>
          <a:p>
            <a:pPr marL="0" indent="0">
              <a:buNone/>
            </a:pPr>
            <a:r>
              <a:rPr lang="en-US">
                <a:solidFill>
                  <a:srgbClr val="000000"/>
                </a:solidFill>
                <a:latin typeface="Avenir Next LT Pro"/>
                <a:cs typeface="Times New Roman"/>
              </a:rPr>
              <a:t>During phase 2 (Spring 24), in conjunction with science and social studies methods courses, the candidates will plan and host a campus-based zoo program for prek-5 students at partner schools, including activities planned and facilitated by candidates.</a:t>
            </a:r>
            <a:endParaRPr lang="en-US">
              <a:latin typeface="Avenir Next LT Pro"/>
            </a:endParaRPr>
          </a:p>
          <a:p>
            <a:endParaRPr lang="en-US"/>
          </a:p>
        </p:txBody>
      </p:sp>
      <p:sp>
        <p:nvSpPr>
          <p:cNvPr id="2" name="Title 1">
            <a:extLst>
              <a:ext uri="{FF2B5EF4-FFF2-40B4-BE49-F238E27FC236}">
                <a16:creationId xmlns:a16="http://schemas.microsoft.com/office/drawing/2014/main" id="{022A184F-A5F4-35C1-75D2-6340AF98F172}"/>
              </a:ext>
            </a:extLst>
          </p:cNvPr>
          <p:cNvSpPr>
            <a:spLocks noGrp="1"/>
          </p:cNvSpPr>
          <p:nvPr>
            <p:ph type="title"/>
          </p:nvPr>
        </p:nvSpPr>
        <p:spPr/>
        <p:txBody>
          <a:bodyPr/>
          <a:lstStyle/>
          <a:p>
            <a:r>
              <a:rPr lang="en-US"/>
              <a:t>Our solution</a:t>
            </a:r>
          </a:p>
        </p:txBody>
      </p:sp>
    </p:spTree>
    <p:extLst>
      <p:ext uri="{BB962C8B-B14F-4D97-AF65-F5344CB8AC3E}">
        <p14:creationId xmlns:p14="http://schemas.microsoft.com/office/powerpoint/2010/main" val="37221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488165-84FA-CAD9-88CE-777CB5642C19}"/>
              </a:ext>
            </a:extLst>
          </p:cNvPr>
          <p:cNvSpPr>
            <a:spLocks noGrp="1"/>
          </p:cNvSpPr>
          <p:nvPr>
            <p:ph sz="half" idx="1"/>
          </p:nvPr>
        </p:nvSpPr>
        <p:spPr>
          <a:xfrm>
            <a:off x="5184648" y="758952"/>
            <a:ext cx="6245352" cy="5600007"/>
          </a:xfrm>
        </p:spPr>
        <p:txBody>
          <a:bodyPr vert="horz" lIns="91440" tIns="45720" rIns="91440" bIns="45720" rtlCol="0" anchor="t">
            <a:normAutofit/>
          </a:bodyPr>
          <a:lstStyle/>
          <a:p>
            <a:r>
              <a:rPr lang="en-US"/>
              <a:t>How frequently they have been to the zoo</a:t>
            </a:r>
          </a:p>
          <a:p>
            <a:r>
              <a:rPr lang="en-US"/>
              <a:t>Open-ended reflection on:</a:t>
            </a:r>
          </a:p>
          <a:p>
            <a:pPr lvl="1"/>
            <a:r>
              <a:rPr lang="en-US" i="0"/>
              <a:t>Anticipated benefits to their participation in the trip</a:t>
            </a:r>
          </a:p>
          <a:p>
            <a:pPr lvl="1"/>
            <a:r>
              <a:rPr lang="en-US" i="0"/>
              <a:t>Barriers to implementation</a:t>
            </a:r>
          </a:p>
          <a:p>
            <a:pPr lvl="1"/>
            <a:r>
              <a:rPr lang="en-US" i="0"/>
              <a:t>Possibilities for their future classroom</a:t>
            </a:r>
          </a:p>
          <a:p>
            <a:r>
              <a:rPr lang="en-US"/>
              <a:t>Their identification with statements:</a:t>
            </a:r>
          </a:p>
          <a:p>
            <a:pPr lvl="1"/>
            <a:r>
              <a:rPr lang="en-US" i="0"/>
              <a:t>I believe students learn best from real world experiences</a:t>
            </a:r>
          </a:p>
          <a:p>
            <a:pPr lvl="1"/>
            <a:r>
              <a:rPr lang="en-US" i="0">
                <a:ea typeface="+mn-lt"/>
                <a:cs typeface="+mn-lt"/>
              </a:rPr>
              <a:t>I believe that differences in experiences outside of school put some students at an advantage over other students. </a:t>
            </a:r>
            <a:endParaRPr lang="en-US">
              <a:ea typeface="+mn-lt"/>
              <a:cs typeface="+mn-lt"/>
            </a:endParaRPr>
          </a:p>
          <a:p>
            <a:pPr lvl="1"/>
            <a:r>
              <a:rPr lang="en-US" i="0">
                <a:ea typeface="+mn-lt"/>
                <a:cs typeface="+mn-lt"/>
              </a:rPr>
              <a:t>I believe that extracurricular experiences are directly related to academic achievement. </a:t>
            </a:r>
          </a:p>
        </p:txBody>
      </p:sp>
      <p:sp>
        <p:nvSpPr>
          <p:cNvPr id="4" name="Title 3">
            <a:extLst>
              <a:ext uri="{FF2B5EF4-FFF2-40B4-BE49-F238E27FC236}">
                <a16:creationId xmlns:a16="http://schemas.microsoft.com/office/drawing/2014/main" id="{02620987-B2FC-BB0E-64E2-030E5423BE54}"/>
              </a:ext>
            </a:extLst>
          </p:cNvPr>
          <p:cNvSpPr>
            <a:spLocks noGrp="1"/>
          </p:cNvSpPr>
          <p:nvPr>
            <p:ph type="title"/>
          </p:nvPr>
        </p:nvSpPr>
        <p:spPr>
          <a:xfrm>
            <a:off x="758952" y="758952"/>
            <a:ext cx="4293154" cy="4754880"/>
          </a:xfrm>
        </p:spPr>
        <p:txBody>
          <a:bodyPr/>
          <a:lstStyle/>
          <a:p>
            <a:r>
              <a:rPr lang="en-US"/>
              <a:t>Pre-trip questionnaire</a:t>
            </a:r>
          </a:p>
        </p:txBody>
      </p:sp>
    </p:spTree>
    <p:extLst>
      <p:ext uri="{BB962C8B-B14F-4D97-AF65-F5344CB8AC3E}">
        <p14:creationId xmlns:p14="http://schemas.microsoft.com/office/powerpoint/2010/main" val="184901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Indicate how many times you have been to the Columbus Zoo (if any).&#10;. Number of responses: 46 responses.">
            <a:extLst>
              <a:ext uri="{FF2B5EF4-FFF2-40B4-BE49-F238E27FC236}">
                <a16:creationId xmlns:a16="http://schemas.microsoft.com/office/drawing/2014/main" id="{249FEC46-64F8-CE44-92AC-D4E748DC9403}"/>
              </a:ext>
            </a:extLst>
          </p:cNvPr>
          <p:cNvPicPr>
            <a:picLocks noGrp="1" noChangeAspect="1"/>
          </p:cNvPicPr>
          <p:nvPr>
            <p:ph sz="half" idx="1"/>
          </p:nvPr>
        </p:nvPicPr>
        <p:blipFill>
          <a:blip r:embed="rId2"/>
          <a:stretch>
            <a:fillRect/>
          </a:stretch>
        </p:blipFill>
        <p:spPr>
          <a:xfrm>
            <a:off x="1535817" y="1942773"/>
            <a:ext cx="9331605" cy="3927565"/>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10109176" cy="4754880"/>
          </a:xfrm>
        </p:spPr>
        <p:txBody>
          <a:bodyPr/>
          <a:lstStyle/>
          <a:p>
            <a:r>
              <a:rPr lang="en-US">
                <a:ea typeface="+mj-lt"/>
                <a:cs typeface="+mj-lt"/>
              </a:rPr>
              <a:t>Pre-trip questionnaire </a:t>
            </a:r>
            <a:endParaRPr lang="en-US" i="0"/>
          </a:p>
        </p:txBody>
      </p:sp>
    </p:spTree>
    <p:extLst>
      <p:ext uri="{BB962C8B-B14F-4D97-AF65-F5344CB8AC3E}">
        <p14:creationId xmlns:p14="http://schemas.microsoft.com/office/powerpoint/2010/main" val="218116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Which of these other educational sites in our area have you visited?&#10;. Number of responses: 46 responses.">
            <a:extLst>
              <a:ext uri="{FF2B5EF4-FFF2-40B4-BE49-F238E27FC236}">
                <a16:creationId xmlns:a16="http://schemas.microsoft.com/office/drawing/2014/main" id="{F0C8E9C7-99EC-38BA-79E8-76B435907650}"/>
              </a:ext>
            </a:extLst>
          </p:cNvPr>
          <p:cNvPicPr>
            <a:picLocks noGrp="1" noChangeAspect="1"/>
          </p:cNvPicPr>
          <p:nvPr>
            <p:ph sz="half" idx="2"/>
          </p:nvPr>
        </p:nvPicPr>
        <p:blipFill>
          <a:blip r:embed="rId2"/>
          <a:stretch>
            <a:fillRect/>
          </a:stretch>
        </p:blipFill>
        <p:spPr>
          <a:xfrm>
            <a:off x="1100220" y="1756355"/>
            <a:ext cx="9821795" cy="4669155"/>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58952" y="758952"/>
            <a:ext cx="9605711" cy="4754880"/>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114341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orms response chart. Question title: Rate your agreement with the following statements:&#10;&#10;&#10;I believe that students' real world, extracurricular experiences are critical to their academic success.&#10;. Number of responses: 46 responses.">
            <a:extLst>
              <a:ext uri="{FF2B5EF4-FFF2-40B4-BE49-F238E27FC236}">
                <a16:creationId xmlns:a16="http://schemas.microsoft.com/office/drawing/2014/main" id="{F46C5C9B-1675-AE4D-589A-7E5F3B6F1610}"/>
              </a:ext>
            </a:extLst>
          </p:cNvPr>
          <p:cNvPicPr>
            <a:picLocks noGrp="1" noChangeAspect="1"/>
          </p:cNvPicPr>
          <p:nvPr>
            <p:ph sz="half" idx="2"/>
          </p:nvPr>
        </p:nvPicPr>
        <p:blipFill>
          <a:blip r:embed="rId2"/>
          <a:stretch>
            <a:fillRect/>
          </a:stretch>
        </p:blipFill>
        <p:spPr>
          <a:xfrm>
            <a:off x="1408712" y="1579462"/>
            <a:ext cx="9551793" cy="4852852"/>
          </a:xfrm>
        </p:spPr>
      </p:pic>
      <p:sp>
        <p:nvSpPr>
          <p:cNvPr id="4" name="Title 3">
            <a:extLst>
              <a:ext uri="{FF2B5EF4-FFF2-40B4-BE49-F238E27FC236}">
                <a16:creationId xmlns:a16="http://schemas.microsoft.com/office/drawing/2014/main" id="{52FC025C-AD22-F0AC-01D9-BD10CECD3279}"/>
              </a:ext>
            </a:extLst>
          </p:cNvPr>
          <p:cNvSpPr>
            <a:spLocks noGrp="1"/>
          </p:cNvSpPr>
          <p:nvPr>
            <p:ph type="title"/>
          </p:nvPr>
        </p:nvSpPr>
        <p:spPr>
          <a:xfrm>
            <a:off x="786166" y="527631"/>
            <a:ext cx="9061426" cy="4754880"/>
          </a:xfrm>
        </p:spPr>
        <p:txBody>
          <a:bodyPr/>
          <a:lstStyle/>
          <a:p>
            <a:r>
              <a:rPr lang="en-US">
                <a:ea typeface="+mj-lt"/>
                <a:cs typeface="+mj-lt"/>
              </a:rPr>
              <a:t>Pre-trip questionnaire</a:t>
            </a:r>
            <a:endParaRPr lang="en-US" i="0">
              <a:ea typeface="+mj-lt"/>
              <a:cs typeface="+mj-lt"/>
            </a:endParaRPr>
          </a:p>
          <a:p>
            <a:endParaRPr lang="en-US"/>
          </a:p>
        </p:txBody>
      </p:sp>
    </p:spTree>
    <p:extLst>
      <p:ext uri="{BB962C8B-B14F-4D97-AF65-F5344CB8AC3E}">
        <p14:creationId xmlns:p14="http://schemas.microsoft.com/office/powerpoint/2010/main" val="4187998598"/>
      </p:ext>
    </p:extLst>
  </p:cSld>
  <p:clrMapOvr>
    <a:masterClrMapping/>
  </p:clrMapOvr>
</p:sld>
</file>

<file path=ppt/theme/theme1.xml><?xml version="1.0" encoding="utf-8"?>
<a:theme xmlns:a="http://schemas.openxmlformats.org/drawingml/2006/main" name="HeadlinesVTI">
  <a:themeElements>
    <a:clrScheme name="AnalogousFromLightSeed_2SEEDS">
      <a:dk1>
        <a:srgbClr val="000000"/>
      </a:dk1>
      <a:lt1>
        <a:srgbClr val="FFFFFF"/>
      </a:lt1>
      <a:dk2>
        <a:srgbClr val="313820"/>
      </a:dk2>
      <a:lt2>
        <a:srgbClr val="E8E8E2"/>
      </a:lt2>
      <a:accent1>
        <a:srgbClr val="7F80BA"/>
      </a:accent1>
      <a:accent2>
        <a:srgbClr val="8FA6C2"/>
      </a:accent2>
      <a:accent3>
        <a:srgbClr val="A996C6"/>
      </a:accent3>
      <a:accent4>
        <a:srgbClr val="ACA575"/>
      </a:accent4>
      <a:accent5>
        <a:srgbClr val="9DA87F"/>
      </a:accent5>
      <a:accent6>
        <a:srgbClr val="88AF77"/>
      </a:accent6>
      <a:hlink>
        <a:srgbClr val="868551"/>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1178</Words>
  <Application>Microsoft Office PowerPoint</Application>
  <PresentationFormat>Widescreen</PresentationFormat>
  <Paragraphs>98</Paragraphs>
  <Slides>28</Slides>
  <Notes>0</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HeadlinesVTI</vt:lpstr>
      <vt:lpstr>We’re Going to the Zoo, Zoo, Zoo: Supporting Teacher Candidates and Prek-12 Partners Through the Experiential Learning Zoo Project</vt:lpstr>
      <vt:lpstr>Debra Dunning, Ph.D.,  Ohio University Lancaster Amy Wolfe, Ph.D.,  Ohio University Chillicothe Kim Ciroli, M.S.,  Ohio University Eastern Teri Peasley, EdD.,  Ohio University Zanesville  Acknowledgement of our colleagues who are not presenting with us today: Jennifer Lisy, Ph.D.,  Ohio University Zanesville Martha Evans, Ph.D.,  Ohio University Southern Kevin Deitle, Ph.D.,  Ohio University Southern  </vt:lpstr>
      <vt:lpstr>The problem</vt:lpstr>
      <vt:lpstr>Experiential Learning</vt:lpstr>
      <vt:lpstr>Our solution</vt:lpstr>
      <vt:lpstr>Pre-trip questionnaire</vt:lpstr>
      <vt:lpstr>Pre-trip questionnaire </vt:lpstr>
      <vt:lpstr>Pre-trip questionnaire </vt:lpstr>
      <vt:lpstr>Pre-trip questionnaire </vt:lpstr>
      <vt:lpstr>Pre-trip questionnaire </vt:lpstr>
      <vt:lpstr>Pre-trip questionnaire </vt:lpstr>
      <vt:lpstr>Pre-trip questionnaire </vt:lpstr>
      <vt:lpstr>Pre-trip questionnaire </vt:lpstr>
      <vt:lpstr>Pre-trip questionnaire </vt:lpstr>
      <vt:lpstr>Pre-trip questionnaire </vt:lpstr>
      <vt:lpstr>Pre-trip questionnaire </vt:lpstr>
      <vt:lpstr>Pre-trip questionnaire </vt:lpstr>
      <vt:lpstr>Pre-trip questionnaire qualitative </vt:lpstr>
      <vt:lpstr>Our visit</vt:lpstr>
      <vt:lpstr>Our visit</vt:lpstr>
      <vt:lpstr>Our visit</vt:lpstr>
      <vt:lpstr>Our visit</vt:lpstr>
      <vt:lpstr>Our visit</vt:lpstr>
      <vt:lpstr>Post-trip questionnaire</vt:lpstr>
      <vt:lpstr>Post-trip  questionnaire results </vt:lpstr>
      <vt:lpstr>Next steps</vt:lpstr>
      <vt:lpstr>Discussion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Ciroli, Kimberly</cp:lastModifiedBy>
  <cp:revision>5</cp:revision>
  <dcterms:created xsi:type="dcterms:W3CDTF">2023-09-14T21:02:26Z</dcterms:created>
  <dcterms:modified xsi:type="dcterms:W3CDTF">2023-10-11T16:06:28Z</dcterms:modified>
</cp:coreProperties>
</file>